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theme/themeOverride2.xml" ContentType="application/vnd.openxmlformats-officedocument.themeOverride+xml"/>
  <Override PartName="/ppt/notesSlides/notesSlide3.xml" ContentType="application/vnd.openxmlformats-officedocument.presentationml.notesSlide+xml"/>
  <Override PartName="/ppt/theme/themeOverride3.xml" ContentType="application/vnd.openxmlformats-officedocument.themeOverride+xml"/>
  <Override PartName="/ppt/notesSlides/notesSlide4.xml" ContentType="application/vnd.openxmlformats-officedocument.presentationml.notesSlide+xml"/>
  <Override PartName="/ppt/theme/themeOverride4.xml" ContentType="application/vnd.openxmlformats-officedocument.themeOverride+xml"/>
  <Override PartName="/ppt/notesSlides/notesSlide5.xml" ContentType="application/vnd.openxmlformats-officedocument.presentationml.notesSlide+xml"/>
  <Override PartName="/ppt/theme/themeOverride5.xml" ContentType="application/vnd.openxmlformats-officedocument.themeOverride+xml"/>
  <Override PartName="/ppt/notesSlides/notesSlide6.xml" ContentType="application/vnd.openxmlformats-officedocument.presentationml.notesSlide+xml"/>
  <Override PartName="/ppt/theme/themeOverride6.xml" ContentType="application/vnd.openxmlformats-officedocument.themeOverride+xml"/>
  <Override PartName="/ppt/notesSlides/notesSlide7.xml" ContentType="application/vnd.openxmlformats-officedocument.presentationml.notesSlide+xml"/>
  <Override PartName="/ppt/theme/themeOverride7.xml" ContentType="application/vnd.openxmlformats-officedocument.themeOverride+xml"/>
  <Override PartName="/ppt/notesSlides/notesSlide8.xml" ContentType="application/vnd.openxmlformats-officedocument.presentationml.notesSlide+xml"/>
  <Override PartName="/ppt/theme/themeOverride8.xml" ContentType="application/vnd.openxmlformats-officedocument.themeOverride+xml"/>
  <Override PartName="/ppt/notesSlides/notesSlide9.xml" ContentType="application/vnd.openxmlformats-officedocument.presentationml.notesSlide+xml"/>
  <Override PartName="/ppt/theme/themeOverride9.xml" ContentType="application/vnd.openxmlformats-officedocument.themeOverr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heme/themeOverride10.xml" ContentType="application/vnd.openxmlformats-officedocument.themeOverride+xml"/>
  <Override PartName="/ppt/notesSlides/notesSlide13.xml" ContentType="application/vnd.openxmlformats-officedocument.presentationml.notesSlide+xml"/>
  <Override PartName="/ppt/theme/themeOverride11.xml" ContentType="application/vnd.openxmlformats-officedocument.themeOverride+xml"/>
  <Override PartName="/ppt/notesSlides/notesSlide14.xml" ContentType="application/vnd.openxmlformats-officedocument.presentationml.notesSlide+xml"/>
  <Override PartName="/ppt/theme/themeOverride12.xml" ContentType="application/vnd.openxmlformats-officedocument.themeOverr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heme/themeOverride13.xml" ContentType="application/vnd.openxmlformats-officedocument.themeOverride+xml"/>
  <Override PartName="/ppt/notesSlides/notesSlide17.xml" ContentType="application/vnd.openxmlformats-officedocument.presentationml.notesSlide+xml"/>
  <Override PartName="/ppt/theme/themeOverride14.xml" ContentType="application/vnd.openxmlformats-officedocument.themeOverride+xml"/>
  <Override PartName="/ppt/notesSlides/notesSlide18.xml" ContentType="application/vnd.openxmlformats-officedocument.presentationml.notesSlide+xml"/>
  <Override PartName="/ppt/theme/themeOverride15.xml" ContentType="application/vnd.openxmlformats-officedocument.themeOverride+xml"/>
  <Override PartName="/ppt/notesSlides/notesSlide19.xml" ContentType="application/vnd.openxmlformats-officedocument.presentationml.notesSlide+xml"/>
  <Override PartName="/ppt/theme/themeOverride16.xml" ContentType="application/vnd.openxmlformats-officedocument.themeOverride+xml"/>
  <Override PartName="/ppt/notesSlides/notesSlide20.xml" ContentType="application/vnd.openxmlformats-officedocument.presentationml.notesSlide+xml"/>
  <Override PartName="/ppt/theme/themeOverride17.xml" ContentType="application/vnd.openxmlformats-officedocument.themeOverride+xml"/>
  <Override PartName="/ppt/notesSlides/notesSlide21.xml" ContentType="application/vnd.openxmlformats-officedocument.presentationml.notesSlide+xml"/>
  <Override PartName="/ppt/theme/themeOverride18.xml" ContentType="application/vnd.openxmlformats-officedocument.themeOverride+xml"/>
  <Override PartName="/ppt/notesSlides/notesSlide22.xml" ContentType="application/vnd.openxmlformats-officedocument.presentationml.notesSlide+xml"/>
  <Override PartName="/ppt/theme/themeOverride19.xml" ContentType="application/vnd.openxmlformats-officedocument.themeOverride+xml"/>
  <Override PartName="/ppt/notesSlides/notesSlide23.xml" ContentType="application/vnd.openxmlformats-officedocument.presentationml.notesSlide+xml"/>
  <Override PartName="/ppt/theme/themeOverride20.xml" ContentType="application/vnd.openxmlformats-officedocument.themeOverride+xml"/>
  <Override PartName="/ppt/notesSlides/notesSlide24.xml" ContentType="application/vnd.openxmlformats-officedocument.presentationml.notesSlide+xml"/>
  <Override PartName="/ppt/theme/themeOverride21.xml" ContentType="application/vnd.openxmlformats-officedocument.themeOverride+xml"/>
  <Override PartName="/ppt/notesSlides/notesSlide25.xml" ContentType="application/vnd.openxmlformats-officedocument.presentationml.notesSlide+xml"/>
  <Override PartName="/ppt/theme/themeOverride22.xml" ContentType="application/vnd.openxmlformats-officedocument.themeOverride+xml"/>
  <Override PartName="/ppt/notesSlides/notesSlide26.xml" ContentType="application/vnd.openxmlformats-officedocument.presentationml.notesSlide+xml"/>
  <Override PartName="/ppt/theme/themeOverride23.xml" ContentType="application/vnd.openxmlformats-officedocument.themeOverride+xml"/>
  <Override PartName="/ppt/notesSlides/notesSlide27.xml" ContentType="application/vnd.openxmlformats-officedocument.presentationml.notesSlide+xml"/>
  <Override PartName="/ppt/theme/themeOverride24.xml" ContentType="application/vnd.openxmlformats-officedocument.themeOverride+xml"/>
  <Override PartName="/ppt/notesSlides/notesSlide28.xml" ContentType="application/vnd.openxmlformats-officedocument.presentationml.notesSlide+xml"/>
  <Override PartName="/ppt/theme/themeOverride25.xml" ContentType="application/vnd.openxmlformats-officedocument.themeOverride+xml"/>
  <Override PartName="/ppt/notesSlides/notesSlide29.xml" ContentType="application/vnd.openxmlformats-officedocument.presentationml.notesSlide+xml"/>
  <Override PartName="/ppt/theme/themeOverride26.xml" ContentType="application/vnd.openxmlformats-officedocument.themeOverride+xml"/>
  <Override PartName="/ppt/notesSlides/notesSlide30.xml" ContentType="application/vnd.openxmlformats-officedocument.presentationml.notesSlide+xml"/>
  <Override PartName="/ppt/theme/themeOverride27.xml" ContentType="application/vnd.openxmlformats-officedocument.themeOverride+xml"/>
  <Override PartName="/ppt/notesSlides/notesSlide31.xml" ContentType="application/vnd.openxmlformats-officedocument.presentationml.notesSlide+xml"/>
  <Override PartName="/ppt/theme/themeOverride28.xml" ContentType="application/vnd.openxmlformats-officedocument.themeOverr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theme/themeOverride29.xml" ContentType="application/vnd.openxmlformats-officedocument.themeOverride+xml"/>
  <Override PartName="/ppt/notesSlides/notesSlide34.xml" ContentType="application/vnd.openxmlformats-officedocument.presentationml.notesSlide+xml"/>
  <Override PartName="/ppt/theme/themeOverride30.xml" ContentType="application/vnd.openxmlformats-officedocument.themeOverride+xml"/>
  <Override PartName="/ppt/notesSlides/notesSlide35.xml" ContentType="application/vnd.openxmlformats-officedocument.presentationml.notesSlide+xml"/>
  <Override PartName="/ppt/theme/themeOverride31.xml" ContentType="application/vnd.openxmlformats-officedocument.themeOverride+xml"/>
  <Override PartName="/ppt/notesSlides/notesSlide36.xml" ContentType="application/vnd.openxmlformats-officedocument.presentationml.notesSlide+xml"/>
  <Override PartName="/ppt/theme/themeOverride32.xml" ContentType="application/vnd.openxmlformats-officedocument.themeOverride+xml"/>
  <Override PartName="/ppt/notesSlides/notesSlide37.xml" ContentType="application/vnd.openxmlformats-officedocument.presentationml.notesSlide+xml"/>
  <Override PartName="/ppt/theme/themeOverride33.xml" ContentType="application/vnd.openxmlformats-officedocument.themeOverride+xml"/>
  <Override PartName="/ppt/notesSlides/notesSlide38.xml" ContentType="application/vnd.openxmlformats-officedocument.presentationml.notesSlide+xml"/>
  <Override PartName="/ppt/theme/themeOverride34.xml" ContentType="application/vnd.openxmlformats-officedocument.themeOverride+xml"/>
  <Override PartName="/ppt/notesSlides/notesSlide39.xml" ContentType="application/vnd.openxmlformats-officedocument.presentationml.notesSlide+xml"/>
  <Override PartName="/ppt/theme/themeOverride35.xml" ContentType="application/vnd.openxmlformats-officedocument.themeOverride+xml"/>
  <Override PartName="/ppt/notesSlides/notesSlide40.xml" ContentType="application/vnd.openxmlformats-officedocument.presentationml.notesSlide+xml"/>
  <Override PartName="/ppt/theme/themeOverride36.xml" ContentType="application/vnd.openxmlformats-officedocument.themeOverride+xml"/>
  <Override PartName="/ppt/notesSlides/notesSlide41.xml" ContentType="application/vnd.openxmlformats-officedocument.presentationml.notesSlide+xml"/>
  <Override PartName="/ppt/theme/themeOverride37.xml" ContentType="application/vnd.openxmlformats-officedocument.themeOverride+xml"/>
  <Override PartName="/ppt/notesSlides/notesSlide42.xml" ContentType="application/vnd.openxmlformats-officedocument.presentationml.notesSlide+xml"/>
  <Override PartName="/ppt/theme/themeOverride38.xml" ContentType="application/vnd.openxmlformats-officedocument.themeOverride+xml"/>
  <Override PartName="/ppt/notesSlides/notesSlide43.xml" ContentType="application/vnd.openxmlformats-officedocument.presentationml.notesSlide+xml"/>
  <Override PartName="/ppt/theme/themeOverride39.xml" ContentType="application/vnd.openxmlformats-officedocument.themeOverride+xml"/>
  <Override PartName="/ppt/notesSlides/notesSlide44.xml" ContentType="application/vnd.openxmlformats-officedocument.presentationml.notesSlide+xml"/>
  <Override PartName="/ppt/theme/themeOverride40.xml" ContentType="application/vnd.openxmlformats-officedocument.themeOverride+xml"/>
  <Override PartName="/ppt/notesSlides/notesSlide45.xml" ContentType="application/vnd.openxmlformats-officedocument.presentationml.notesSlide+xml"/>
  <Override PartName="/ppt/theme/themeOverride41.xml" ContentType="application/vnd.openxmlformats-officedocument.themeOverride+xml"/>
  <Override PartName="/ppt/notesSlides/notesSlide46.xml" ContentType="application/vnd.openxmlformats-officedocument.presentationml.notesSlide+xml"/>
  <Override PartName="/ppt/theme/themeOverride42.xml" ContentType="application/vnd.openxmlformats-officedocument.themeOverride+xml"/>
  <Override PartName="/ppt/notesSlides/notesSlide47.xml" ContentType="application/vnd.openxmlformats-officedocument.presentationml.notesSlide+xml"/>
  <Override PartName="/ppt/theme/themeOverride43.xml" ContentType="application/vnd.openxmlformats-officedocument.themeOverride+xml"/>
  <Override PartName="/ppt/notesSlides/notesSlide48.xml" ContentType="application/vnd.openxmlformats-officedocument.presentationml.notesSlide+xml"/>
  <Override PartName="/ppt/theme/themeOverride44.xml" ContentType="application/vnd.openxmlformats-officedocument.themeOverride+xml"/>
  <Override PartName="/ppt/notesSlides/notesSlide49.xml" ContentType="application/vnd.openxmlformats-officedocument.presentationml.notesSlide+xml"/>
  <Override PartName="/ppt/theme/themeOverride45.xml" ContentType="application/vnd.openxmlformats-officedocument.themeOverride+xml"/>
  <Override PartName="/ppt/notesSlides/notesSlide50.xml" ContentType="application/vnd.openxmlformats-officedocument.presentationml.notesSlide+xml"/>
  <Override PartName="/ppt/theme/themeOverride46.xml" ContentType="application/vnd.openxmlformats-officedocument.themeOverride+xml"/>
  <Override PartName="/ppt/notesSlides/notesSlide51.xml" ContentType="application/vnd.openxmlformats-officedocument.presentationml.notesSlide+xml"/>
  <Override PartName="/ppt/theme/themeOverride47.xml" ContentType="application/vnd.openxmlformats-officedocument.themeOverride+xml"/>
  <Override PartName="/ppt/notesSlides/notesSlide52.xml" ContentType="application/vnd.openxmlformats-officedocument.presentationml.notesSlide+xml"/>
  <Override PartName="/ppt/theme/themeOverride48.xml" ContentType="application/vnd.openxmlformats-officedocument.themeOverride+xml"/>
  <Override PartName="/ppt/notesSlides/notesSlide53.xml" ContentType="application/vnd.openxmlformats-officedocument.presentationml.notesSlide+xml"/>
  <Override PartName="/ppt/theme/themeOverride49.xml" ContentType="application/vnd.openxmlformats-officedocument.themeOverride+xml"/>
  <Override PartName="/ppt/notesSlides/notesSlide54.xml" ContentType="application/vnd.openxmlformats-officedocument.presentationml.notesSlide+xml"/>
  <Override PartName="/ppt/theme/themeOverride50.xml" ContentType="application/vnd.openxmlformats-officedocument.themeOverride+xml"/>
  <Override PartName="/ppt/notesSlides/notesSlide55.xml" ContentType="application/vnd.openxmlformats-officedocument.presentationml.notesSlide+xml"/>
  <Override PartName="/ppt/theme/themeOverride51.xml" ContentType="application/vnd.openxmlformats-officedocument.themeOverride+xml"/>
  <Override PartName="/ppt/notesSlides/notesSlide56.xml" ContentType="application/vnd.openxmlformats-officedocument.presentationml.notesSlide+xml"/>
  <Override PartName="/ppt/theme/themeOverride52.xml" ContentType="application/vnd.openxmlformats-officedocument.themeOverride+xml"/>
  <Override PartName="/ppt/notesSlides/notesSlide57.xml" ContentType="application/vnd.openxmlformats-officedocument.presentationml.notesSlide+xml"/>
  <Override PartName="/ppt/theme/themeOverride53.xml" ContentType="application/vnd.openxmlformats-officedocument.themeOverride+xml"/>
  <Override PartName="/ppt/notesSlides/notesSlide58.xml" ContentType="application/vnd.openxmlformats-officedocument.presentationml.notesSlide+xml"/>
  <Override PartName="/ppt/theme/themeOverride54.xml" ContentType="application/vnd.openxmlformats-officedocument.themeOverride+xml"/>
  <Override PartName="/ppt/notesSlides/notesSlide59.xml" ContentType="application/vnd.openxmlformats-officedocument.presentationml.notesSlide+xml"/>
  <Override PartName="/ppt/theme/themeOverride55.xml" ContentType="application/vnd.openxmlformats-officedocument.themeOverride+xml"/>
  <Override PartName="/ppt/notesSlides/notesSlide60.xml" ContentType="application/vnd.openxmlformats-officedocument.presentationml.notesSlide+xml"/>
  <Override PartName="/ppt/theme/themeOverride56.xml" ContentType="application/vnd.openxmlformats-officedocument.themeOverride+xml"/>
  <Override PartName="/ppt/notesSlides/notesSlide61.xml" ContentType="application/vnd.openxmlformats-officedocument.presentationml.notesSlide+xml"/>
  <Override PartName="/ppt/theme/themeOverride57.xml" ContentType="application/vnd.openxmlformats-officedocument.themeOverride+xml"/>
  <Override PartName="/ppt/notesSlides/notesSlide62.xml" ContentType="application/vnd.openxmlformats-officedocument.presentationml.notesSlide+xml"/>
  <Override PartName="/ppt/theme/themeOverride58.xml" ContentType="application/vnd.openxmlformats-officedocument.themeOverride+xml"/>
  <Override PartName="/ppt/notesSlides/notesSlide63.xml" ContentType="application/vnd.openxmlformats-officedocument.presentationml.notesSlide+xml"/>
  <Override PartName="/ppt/theme/themeOverride59.xml" ContentType="application/vnd.openxmlformats-officedocument.themeOverride+xml"/>
  <Override PartName="/ppt/notesSlides/notesSlide64.xml" ContentType="application/vnd.openxmlformats-officedocument.presentationml.notesSlide+xml"/>
  <Override PartName="/ppt/theme/themeOverride60.xml" ContentType="application/vnd.openxmlformats-officedocument.themeOverride+xml"/>
  <Override PartName="/ppt/notesSlides/notesSlide65.xml" ContentType="application/vnd.openxmlformats-officedocument.presentationml.notesSlide+xml"/>
  <Override PartName="/ppt/theme/themeOverride61.xml" ContentType="application/vnd.openxmlformats-officedocument.themeOverride+xml"/>
  <Override PartName="/ppt/notesSlides/notesSlide66.xml" ContentType="application/vnd.openxmlformats-officedocument.presentationml.notesSlide+xml"/>
  <Override PartName="/ppt/theme/themeOverride62.xml" ContentType="application/vnd.openxmlformats-officedocument.themeOverride+xml"/>
  <Override PartName="/ppt/notesSlides/notesSlide67.xml" ContentType="application/vnd.openxmlformats-officedocument.presentationml.notesSlide+xml"/>
  <Override PartName="/ppt/theme/themeOverride63.xml" ContentType="application/vnd.openxmlformats-officedocument.themeOverride+xml"/>
  <Override PartName="/ppt/notesSlides/notesSlide68.xml" ContentType="application/vnd.openxmlformats-officedocument.presentationml.notesSlide+xml"/>
  <Override PartName="/ppt/theme/themeOverride64.xml" ContentType="application/vnd.openxmlformats-officedocument.themeOverride+xml"/>
  <Override PartName="/ppt/notesSlides/notesSlide69.xml" ContentType="application/vnd.openxmlformats-officedocument.presentationml.notesSlide+xml"/>
  <Override PartName="/ppt/theme/themeOverride65.xml" ContentType="application/vnd.openxmlformats-officedocument.themeOverride+xml"/>
  <Override PartName="/ppt/notesSlides/notesSlide70.xml" ContentType="application/vnd.openxmlformats-officedocument.presentationml.notesSlide+xml"/>
  <Override PartName="/ppt/theme/themeOverride66.xml" ContentType="application/vnd.openxmlformats-officedocument.themeOverr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4447" r:id="rId1"/>
    <p:sldMasterId id="2147484460" r:id="rId2"/>
    <p:sldMasterId id="2147484478" r:id="rId3"/>
  </p:sldMasterIdLst>
  <p:notesMasterIdLst>
    <p:notesMasterId r:id="rId81"/>
  </p:notesMasterIdLst>
  <p:handoutMasterIdLst>
    <p:handoutMasterId r:id="rId82"/>
  </p:handoutMasterIdLst>
  <p:sldIdLst>
    <p:sldId id="7153" r:id="rId4"/>
    <p:sldId id="7084" r:id="rId5"/>
    <p:sldId id="7154" r:id="rId6"/>
    <p:sldId id="6980" r:id="rId7"/>
    <p:sldId id="6981" r:id="rId8"/>
    <p:sldId id="6982" r:id="rId9"/>
    <p:sldId id="6986" r:id="rId10"/>
    <p:sldId id="6987" r:id="rId11"/>
    <p:sldId id="6997" r:id="rId12"/>
    <p:sldId id="6998" r:id="rId13"/>
    <p:sldId id="6999" r:id="rId14"/>
    <p:sldId id="7000" r:id="rId15"/>
    <p:sldId id="7155" r:id="rId16"/>
    <p:sldId id="7001" r:id="rId17"/>
    <p:sldId id="6992" r:id="rId18"/>
    <p:sldId id="6993" r:id="rId19"/>
    <p:sldId id="7156" r:id="rId20"/>
    <p:sldId id="7005" r:id="rId21"/>
    <p:sldId id="7006" r:id="rId22"/>
    <p:sldId id="7007" r:id="rId23"/>
    <p:sldId id="7008" r:id="rId24"/>
    <p:sldId id="7009" r:id="rId25"/>
    <p:sldId id="7010" r:id="rId26"/>
    <p:sldId id="7011" r:id="rId27"/>
    <p:sldId id="7012" r:id="rId28"/>
    <p:sldId id="7013" r:id="rId29"/>
    <p:sldId id="7014" r:id="rId30"/>
    <p:sldId id="7015" r:id="rId31"/>
    <p:sldId id="7016" r:id="rId32"/>
    <p:sldId id="7017" r:id="rId33"/>
    <p:sldId id="7018" r:id="rId34"/>
    <p:sldId id="7019" r:id="rId35"/>
    <p:sldId id="7158" r:id="rId36"/>
    <p:sldId id="7020" r:id="rId37"/>
    <p:sldId id="7021" r:id="rId38"/>
    <p:sldId id="7022" r:id="rId39"/>
    <p:sldId id="7023" r:id="rId40"/>
    <p:sldId id="7024" r:id="rId41"/>
    <p:sldId id="7025" r:id="rId42"/>
    <p:sldId id="7026" r:id="rId43"/>
    <p:sldId id="7027" r:id="rId44"/>
    <p:sldId id="7029" r:id="rId45"/>
    <p:sldId id="7152" r:id="rId46"/>
    <p:sldId id="7119" r:id="rId47"/>
    <p:sldId id="7120" r:id="rId48"/>
    <p:sldId id="7121" r:id="rId49"/>
    <p:sldId id="7122" r:id="rId50"/>
    <p:sldId id="7123" r:id="rId51"/>
    <p:sldId id="7124" r:id="rId52"/>
    <p:sldId id="7125" r:id="rId53"/>
    <p:sldId id="7127" r:id="rId54"/>
    <p:sldId id="7126" r:id="rId55"/>
    <p:sldId id="7128" r:id="rId56"/>
    <p:sldId id="7129" r:id="rId57"/>
    <p:sldId id="7130" r:id="rId58"/>
    <p:sldId id="7131" r:id="rId59"/>
    <p:sldId id="7132" r:id="rId60"/>
    <p:sldId id="7133" r:id="rId61"/>
    <p:sldId id="7134" r:id="rId62"/>
    <p:sldId id="7135" r:id="rId63"/>
    <p:sldId id="7136" r:id="rId64"/>
    <p:sldId id="7137" r:id="rId65"/>
    <p:sldId id="7138" r:id="rId66"/>
    <p:sldId id="7145" r:id="rId67"/>
    <p:sldId id="7139" r:id="rId68"/>
    <p:sldId id="7146" r:id="rId69"/>
    <p:sldId id="7147" r:id="rId70"/>
    <p:sldId id="7148" r:id="rId71"/>
    <p:sldId id="7149" r:id="rId72"/>
    <p:sldId id="7150" r:id="rId73"/>
    <p:sldId id="7151" r:id="rId74"/>
    <p:sldId id="7157" r:id="rId75"/>
    <p:sldId id="7159" r:id="rId76"/>
    <p:sldId id="7161" r:id="rId77"/>
    <p:sldId id="7162" r:id="rId78"/>
    <p:sldId id="7163" r:id="rId79"/>
    <p:sldId id="7164" r:id="rId80"/>
  </p:sldIdLst>
  <p:sldSz cx="9144000" cy="6858000" type="screen4x3"/>
  <p:notesSz cx="6807200" cy="9939338"/>
  <p:kinsoku lang="zh-TW" invalStChars="!),.:;?]}，、。．；：？！︰…‥﹐﹑﹒﹔﹕﹖﹗｜–︱—︳?︴﹏）︶﹜︸〕︺】︼》︾〉﹀」﹂』﹄﹚﹜﹞’”〞′·" invalEndChars="([{（︵﹛︷〔︹【︻《︽〈︿「﹁『﹃﹙﹛﹝‘“〝‵"/>
  <p:defaultTextStyle>
    <a:defPPr>
      <a:defRPr lang="zh-TW"/>
    </a:defPPr>
    <a:lvl1pPr algn="l" rtl="0" fontAlgn="base">
      <a:spcBef>
        <a:spcPct val="0"/>
      </a:spcBef>
      <a:spcAft>
        <a:spcPct val="0"/>
      </a:spcAft>
      <a:defRPr kumimoji="1" sz="4000" b="1" kern="1200">
        <a:solidFill>
          <a:srgbClr val="FFFF00"/>
        </a:solidFill>
        <a:latin typeface="標楷體" pitchFamily="65" charset="-120"/>
        <a:ea typeface="新細明體" pitchFamily="18" charset="-120"/>
        <a:cs typeface="+mn-cs"/>
      </a:defRPr>
    </a:lvl1pPr>
    <a:lvl2pPr marL="457200" algn="l" rtl="0" fontAlgn="base">
      <a:spcBef>
        <a:spcPct val="0"/>
      </a:spcBef>
      <a:spcAft>
        <a:spcPct val="0"/>
      </a:spcAft>
      <a:defRPr kumimoji="1" sz="4000" b="1" kern="1200">
        <a:solidFill>
          <a:srgbClr val="FFFF00"/>
        </a:solidFill>
        <a:latin typeface="標楷體" pitchFamily="65" charset="-120"/>
        <a:ea typeface="新細明體" pitchFamily="18" charset="-120"/>
        <a:cs typeface="+mn-cs"/>
      </a:defRPr>
    </a:lvl2pPr>
    <a:lvl3pPr marL="914400" algn="l" rtl="0" fontAlgn="base">
      <a:spcBef>
        <a:spcPct val="0"/>
      </a:spcBef>
      <a:spcAft>
        <a:spcPct val="0"/>
      </a:spcAft>
      <a:defRPr kumimoji="1" sz="4000" b="1" kern="1200">
        <a:solidFill>
          <a:srgbClr val="FFFF00"/>
        </a:solidFill>
        <a:latin typeface="標楷體" pitchFamily="65" charset="-120"/>
        <a:ea typeface="新細明體" pitchFamily="18" charset="-120"/>
        <a:cs typeface="+mn-cs"/>
      </a:defRPr>
    </a:lvl3pPr>
    <a:lvl4pPr marL="1371600" algn="l" rtl="0" fontAlgn="base">
      <a:spcBef>
        <a:spcPct val="0"/>
      </a:spcBef>
      <a:spcAft>
        <a:spcPct val="0"/>
      </a:spcAft>
      <a:defRPr kumimoji="1" sz="4000" b="1" kern="1200">
        <a:solidFill>
          <a:srgbClr val="FFFF00"/>
        </a:solidFill>
        <a:latin typeface="標楷體" pitchFamily="65" charset="-120"/>
        <a:ea typeface="新細明體" pitchFamily="18" charset="-120"/>
        <a:cs typeface="+mn-cs"/>
      </a:defRPr>
    </a:lvl4pPr>
    <a:lvl5pPr marL="1828800" algn="l" rtl="0" fontAlgn="base">
      <a:spcBef>
        <a:spcPct val="0"/>
      </a:spcBef>
      <a:spcAft>
        <a:spcPct val="0"/>
      </a:spcAft>
      <a:defRPr kumimoji="1" sz="4000" b="1" kern="1200">
        <a:solidFill>
          <a:srgbClr val="FFFF00"/>
        </a:solidFill>
        <a:latin typeface="標楷體" pitchFamily="65" charset="-120"/>
        <a:ea typeface="新細明體" pitchFamily="18" charset="-120"/>
        <a:cs typeface="+mn-cs"/>
      </a:defRPr>
    </a:lvl5pPr>
    <a:lvl6pPr marL="2286000" algn="l" defTabSz="914400" rtl="0" eaLnBrk="1" latinLnBrk="0" hangingPunct="1">
      <a:defRPr kumimoji="1" sz="4000" b="1" kern="1200">
        <a:solidFill>
          <a:srgbClr val="FFFF00"/>
        </a:solidFill>
        <a:latin typeface="標楷體" pitchFamily="65" charset="-120"/>
        <a:ea typeface="新細明體" pitchFamily="18" charset="-120"/>
        <a:cs typeface="+mn-cs"/>
      </a:defRPr>
    </a:lvl6pPr>
    <a:lvl7pPr marL="2743200" algn="l" defTabSz="914400" rtl="0" eaLnBrk="1" latinLnBrk="0" hangingPunct="1">
      <a:defRPr kumimoji="1" sz="4000" b="1" kern="1200">
        <a:solidFill>
          <a:srgbClr val="FFFF00"/>
        </a:solidFill>
        <a:latin typeface="標楷體" pitchFamily="65" charset="-120"/>
        <a:ea typeface="新細明體" pitchFamily="18" charset="-120"/>
        <a:cs typeface="+mn-cs"/>
      </a:defRPr>
    </a:lvl7pPr>
    <a:lvl8pPr marL="3200400" algn="l" defTabSz="914400" rtl="0" eaLnBrk="1" latinLnBrk="0" hangingPunct="1">
      <a:defRPr kumimoji="1" sz="4000" b="1" kern="1200">
        <a:solidFill>
          <a:srgbClr val="FFFF00"/>
        </a:solidFill>
        <a:latin typeface="標楷體" pitchFamily="65" charset="-120"/>
        <a:ea typeface="新細明體" pitchFamily="18" charset="-120"/>
        <a:cs typeface="+mn-cs"/>
      </a:defRPr>
    </a:lvl8pPr>
    <a:lvl9pPr marL="3657600" algn="l" defTabSz="914400" rtl="0" eaLnBrk="1" latinLnBrk="0" hangingPunct="1">
      <a:defRPr kumimoji="1" sz="4000" b="1" kern="1200">
        <a:solidFill>
          <a:srgbClr val="FFFF00"/>
        </a:solidFill>
        <a:latin typeface="標楷體" pitchFamily="65" charset="-120"/>
        <a:ea typeface="新細明體" pitchFamily="18" charset="-120"/>
        <a:cs typeface="+mn-cs"/>
      </a:defRPr>
    </a:lvl9pPr>
  </p:defaultTextStyle>
  <p:extLst>
    <p:ext uri="{EFAFB233-063F-42B5-8137-9DF3F51BA10A}">
      <p15:sldGuideLst xmlns:p15="http://schemas.microsoft.com/office/powerpoint/2012/main">
        <p15:guide id="1" orient="horz" pos="431">
          <p15:clr>
            <a:srgbClr val="A4A3A4"/>
          </p15:clr>
        </p15:guide>
        <p15:guide id="2" pos="187">
          <p15:clr>
            <a:srgbClr val="A4A3A4"/>
          </p15:clr>
        </p15:guide>
        <p15:guide id="3" pos="5545">
          <p15:clr>
            <a:srgbClr val="A4A3A4"/>
          </p15:clr>
        </p15:guide>
      </p15:sldGuideLst>
    </p:ext>
    <p:ext uri="{2D200454-40CA-4A62-9FC3-DE9A4176ACB9}">
      <p15:notesGuideLst xmlns:p15="http://schemas.microsoft.com/office/powerpoint/2012/main">
        <p15:guide id="1" orient="horz" pos="3108">
          <p15:clr>
            <a:srgbClr val="A4A3A4"/>
          </p15:clr>
        </p15:guide>
        <p15:guide id="2" pos="215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9900"/>
    <a:srgbClr val="FF00FF"/>
    <a:srgbClr val="003300"/>
    <a:srgbClr val="E4BCE4"/>
    <a:srgbClr val="FFBB57"/>
    <a:srgbClr val="00FF00"/>
    <a:srgbClr val="006600"/>
    <a:srgbClr val="996633"/>
    <a:srgbClr val="FF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中等深淺樣式 2 - 輔色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等深淺樣式 2 - 輔色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等深淺樣式 2 - 輔色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等深淺樣式 2 - 輔色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中等深淺樣式 2 - 輔色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淺色樣式 1 - 輔色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notesView">
  <p:normalViewPr>
    <p:restoredLeft sz="14544" autoAdjust="0"/>
    <p:restoredTop sz="77667" autoAdjust="0"/>
  </p:normalViewPr>
  <p:slideViewPr>
    <p:cSldViewPr>
      <p:cViewPr varScale="1">
        <p:scale>
          <a:sx n="86" d="100"/>
          <a:sy n="86" d="100"/>
        </p:scale>
        <p:origin x="2316" y="60"/>
      </p:cViewPr>
      <p:guideLst>
        <p:guide orient="horz" pos="431"/>
        <p:guide pos="187"/>
        <p:guide pos="5545"/>
      </p:guideLst>
    </p:cSldViewPr>
  </p:slideViewPr>
  <p:outlineViewPr>
    <p:cViewPr>
      <p:scale>
        <a:sx n="33" d="100"/>
        <a:sy n="33" d="100"/>
      </p:scale>
      <p:origin x="0" y="-10410"/>
    </p:cViewPr>
  </p:outlineViewPr>
  <p:notesTextViewPr>
    <p:cViewPr>
      <p:scale>
        <a:sx n="100" d="100"/>
        <a:sy n="100" d="100"/>
      </p:scale>
      <p:origin x="0" y="0"/>
    </p:cViewPr>
  </p:notesTextViewPr>
  <p:sorterViewPr>
    <p:cViewPr>
      <p:scale>
        <a:sx n="100" d="100"/>
        <a:sy n="100" d="100"/>
      </p:scale>
      <p:origin x="0" y="-13110"/>
    </p:cViewPr>
  </p:sorterViewPr>
  <p:notesViewPr>
    <p:cSldViewPr>
      <p:cViewPr>
        <p:scale>
          <a:sx n="75" d="100"/>
          <a:sy n="75" d="100"/>
        </p:scale>
        <p:origin x="4020" y="168"/>
      </p:cViewPr>
      <p:guideLst>
        <p:guide orient="horz" pos="3108"/>
        <p:guide pos="2158"/>
      </p:guideLst>
    </p:cSldViewPr>
  </p:notesViewPr>
  <p:gridSpacing cx="45005" cy="45005"/>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viewProps" Target="viewProps.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5" Type="http://schemas.openxmlformats.org/officeDocument/2006/relationships/slide" Target="slides/slide2.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openxmlformats.org/officeDocument/2006/relationships/slide" Target="slides/slide74.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slide" Target="slides/slide77.xml"/><Relationship Id="rId85"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notesMaster" Target="notesMasters/notesMaster1.xml"/><Relationship Id="rId86"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7" Type="http://schemas.openxmlformats.org/officeDocument/2006/relationships/slide" Target="slides/slide4.xml"/><Relationship Id="rId71" Type="http://schemas.openxmlformats.org/officeDocument/2006/relationships/slide" Target="slides/slide68.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61" Type="http://schemas.openxmlformats.org/officeDocument/2006/relationships/slide" Target="slides/slide58.xml"/><Relationship Id="rId8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8962" name="Rectangle 2"/>
          <p:cNvSpPr>
            <a:spLocks noGrp="1" noChangeArrowheads="1"/>
          </p:cNvSpPr>
          <p:nvPr>
            <p:ph type="hdr" sz="quarter"/>
          </p:nvPr>
        </p:nvSpPr>
        <p:spPr bwMode="auto">
          <a:xfrm>
            <a:off x="0" y="0"/>
            <a:ext cx="2951163" cy="500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lvl1pPr algn="l" defTabSz="918406">
              <a:defRPr sz="1200" b="0">
                <a:solidFill>
                  <a:schemeClr val="tx1"/>
                </a:solidFill>
                <a:latin typeface="Arial" charset="0"/>
                <a:ea typeface="新細明體" pitchFamily="18" charset="-120"/>
              </a:defRPr>
            </a:lvl1pPr>
          </a:lstStyle>
          <a:p>
            <a:pPr>
              <a:defRPr/>
            </a:pPr>
            <a:endParaRPr lang="en-US" altLang="zh-TW"/>
          </a:p>
        </p:txBody>
      </p:sp>
      <p:sp>
        <p:nvSpPr>
          <p:cNvPr id="168963" name="Rectangle 3"/>
          <p:cNvSpPr>
            <a:spLocks noGrp="1" noChangeArrowheads="1"/>
          </p:cNvSpPr>
          <p:nvPr>
            <p:ph type="dt" sz="quarter" idx="1"/>
          </p:nvPr>
        </p:nvSpPr>
        <p:spPr bwMode="auto">
          <a:xfrm>
            <a:off x="3854450" y="0"/>
            <a:ext cx="2951163" cy="500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lvl1pPr algn="r" defTabSz="918406">
              <a:defRPr sz="1200" b="0">
                <a:solidFill>
                  <a:schemeClr val="tx1"/>
                </a:solidFill>
                <a:latin typeface="Arial" charset="0"/>
                <a:ea typeface="新細明體" pitchFamily="18" charset="-120"/>
              </a:defRPr>
            </a:lvl1pPr>
          </a:lstStyle>
          <a:p>
            <a:pPr>
              <a:defRPr/>
            </a:pPr>
            <a:endParaRPr lang="en-US" altLang="zh-TW"/>
          </a:p>
        </p:txBody>
      </p:sp>
      <p:sp>
        <p:nvSpPr>
          <p:cNvPr id="168965" name="Rectangle 5"/>
          <p:cNvSpPr>
            <a:spLocks noGrp="1" noChangeArrowheads="1"/>
          </p:cNvSpPr>
          <p:nvPr>
            <p:ph type="sldNum" sz="quarter" idx="3"/>
          </p:nvPr>
        </p:nvSpPr>
        <p:spPr bwMode="auto">
          <a:xfrm>
            <a:off x="1901825" y="9388475"/>
            <a:ext cx="2947988"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b" anchorCtr="0" compatLnSpc="1">
            <a:prstTxWarp prst="textNoShape">
              <a:avLst/>
            </a:prstTxWarp>
          </a:bodyPr>
          <a:lstStyle>
            <a:lvl1pPr algn="ctr" defTabSz="918406">
              <a:defRPr sz="1600" b="0">
                <a:solidFill>
                  <a:schemeClr val="tx1"/>
                </a:solidFill>
                <a:ea typeface="標楷體" pitchFamily="65" charset="-120"/>
              </a:defRPr>
            </a:lvl1pPr>
          </a:lstStyle>
          <a:p>
            <a:pPr>
              <a:defRPr/>
            </a:pPr>
            <a:r>
              <a:rPr lang="zh-TW" altLang="en-US"/>
              <a:t>第</a:t>
            </a:r>
            <a:fld id="{F7885B36-D943-4670-B305-B65478C078D6}" type="slidenum">
              <a:rPr lang="zh-TW" altLang="en-US"/>
              <a:pPr>
                <a:defRPr/>
              </a:pPr>
              <a:t>‹#›</a:t>
            </a:fld>
            <a:r>
              <a:rPr lang="zh-TW" altLang="en-US"/>
              <a:t>頁，共</a:t>
            </a:r>
            <a:r>
              <a:rPr lang="en-US" altLang="zh-TW"/>
              <a:t>49</a:t>
            </a:r>
            <a:r>
              <a:rPr lang="zh-TW" altLang="en-US"/>
              <a:t>頁</a:t>
            </a:r>
          </a:p>
        </p:txBody>
      </p:sp>
    </p:spTree>
    <p:extLst>
      <p:ext uri="{BB962C8B-B14F-4D97-AF65-F5344CB8AC3E}">
        <p14:creationId xmlns:p14="http://schemas.microsoft.com/office/powerpoint/2010/main" val="1786406390"/>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jpg>
</file>

<file path=ppt/media/image2.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hdr" sz="quarter"/>
          </p:nvPr>
        </p:nvSpPr>
        <p:spPr bwMode="auto">
          <a:xfrm>
            <a:off x="0" y="0"/>
            <a:ext cx="2951163" cy="500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lvl1pPr algn="l" defTabSz="918406">
              <a:defRPr sz="1200" b="0">
                <a:solidFill>
                  <a:schemeClr val="tx1"/>
                </a:solidFill>
                <a:latin typeface="Arial" charset="0"/>
                <a:ea typeface="新細明體" pitchFamily="18" charset="-120"/>
              </a:defRPr>
            </a:lvl1pPr>
          </a:lstStyle>
          <a:p>
            <a:pPr>
              <a:defRPr/>
            </a:pPr>
            <a:endParaRPr lang="en-US" altLang="zh-TW"/>
          </a:p>
        </p:txBody>
      </p:sp>
      <p:sp>
        <p:nvSpPr>
          <p:cNvPr id="8195" name="Rectangle 3"/>
          <p:cNvSpPr>
            <a:spLocks noGrp="1" noChangeArrowheads="1"/>
          </p:cNvSpPr>
          <p:nvPr>
            <p:ph type="dt" idx="1"/>
          </p:nvPr>
        </p:nvSpPr>
        <p:spPr bwMode="auto">
          <a:xfrm>
            <a:off x="3854450" y="0"/>
            <a:ext cx="2951163" cy="500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lvl1pPr algn="r" defTabSz="918406">
              <a:defRPr sz="1200" b="0">
                <a:solidFill>
                  <a:schemeClr val="tx1"/>
                </a:solidFill>
                <a:latin typeface="Arial" charset="0"/>
                <a:ea typeface="新細明體" pitchFamily="18" charset="-120"/>
              </a:defRPr>
            </a:lvl1pPr>
          </a:lstStyle>
          <a:p>
            <a:pPr>
              <a:defRPr/>
            </a:pPr>
            <a:endParaRPr lang="en-US" altLang="zh-TW"/>
          </a:p>
        </p:txBody>
      </p:sp>
      <p:sp>
        <p:nvSpPr>
          <p:cNvPr id="361476" name="Rectangle 4"/>
          <p:cNvSpPr>
            <a:spLocks noGrp="1" noRot="1" noChangeAspect="1" noChangeArrowheads="1" noTextEdit="1"/>
          </p:cNvSpPr>
          <p:nvPr>
            <p:ph type="sldImg" idx="2"/>
          </p:nvPr>
        </p:nvSpPr>
        <p:spPr bwMode="auto">
          <a:xfrm>
            <a:off x="922338" y="744538"/>
            <a:ext cx="4965700" cy="3725862"/>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8197" name="Rectangle 5"/>
          <p:cNvSpPr>
            <a:spLocks noGrp="1" noChangeArrowheads="1"/>
          </p:cNvSpPr>
          <p:nvPr>
            <p:ph type="body" sz="quarter" idx="3"/>
          </p:nvPr>
        </p:nvSpPr>
        <p:spPr bwMode="auto">
          <a:xfrm>
            <a:off x="523280" y="4721225"/>
            <a:ext cx="5760640" cy="4718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pPr lvl="0"/>
            <a:r>
              <a:rPr lang="zh-TW" altLang="en-US" noProof="0" smtClean="0"/>
              <a:t>按一下以編輯母片</a:t>
            </a:r>
          </a:p>
          <a:p>
            <a:pPr lvl="1"/>
            <a:r>
              <a:rPr lang="zh-TW" altLang="en-US" noProof="0" smtClean="0"/>
              <a:t>第二層</a:t>
            </a:r>
          </a:p>
          <a:p>
            <a:pPr lvl="2"/>
            <a:r>
              <a:rPr lang="zh-TW" altLang="en-US" noProof="0" smtClean="0"/>
              <a:t>第三層</a:t>
            </a:r>
          </a:p>
          <a:p>
            <a:pPr lvl="3"/>
            <a:r>
              <a:rPr lang="zh-TW" altLang="en-US" noProof="0" smtClean="0"/>
              <a:t>第四層</a:t>
            </a:r>
          </a:p>
          <a:p>
            <a:pPr lvl="4"/>
            <a:r>
              <a:rPr lang="zh-TW" altLang="en-US" noProof="0" smtClean="0"/>
              <a:t>第五層</a:t>
            </a:r>
          </a:p>
        </p:txBody>
      </p:sp>
      <p:sp>
        <p:nvSpPr>
          <p:cNvPr id="8198" name="Rectangle 6"/>
          <p:cNvSpPr>
            <a:spLocks noGrp="1" noChangeArrowheads="1"/>
          </p:cNvSpPr>
          <p:nvPr>
            <p:ph type="ftr" sz="quarter" idx="4"/>
          </p:nvPr>
        </p:nvSpPr>
        <p:spPr bwMode="auto">
          <a:xfrm>
            <a:off x="0" y="9439275"/>
            <a:ext cx="2951163" cy="498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b" anchorCtr="0" compatLnSpc="1">
            <a:prstTxWarp prst="textNoShape">
              <a:avLst/>
            </a:prstTxWarp>
          </a:bodyPr>
          <a:lstStyle>
            <a:lvl1pPr algn="l" defTabSz="918406">
              <a:defRPr sz="1200" b="0">
                <a:solidFill>
                  <a:schemeClr val="tx1"/>
                </a:solidFill>
                <a:latin typeface="Arial" charset="0"/>
                <a:ea typeface="新細明體" pitchFamily="18" charset="-120"/>
              </a:defRPr>
            </a:lvl1pPr>
          </a:lstStyle>
          <a:p>
            <a:pPr>
              <a:defRPr/>
            </a:pPr>
            <a:endParaRPr lang="en-US" altLang="zh-TW"/>
          </a:p>
        </p:txBody>
      </p:sp>
      <p:sp>
        <p:nvSpPr>
          <p:cNvPr id="8199" name="Rectangle 7"/>
          <p:cNvSpPr>
            <a:spLocks noGrp="1" noChangeArrowheads="1"/>
          </p:cNvSpPr>
          <p:nvPr>
            <p:ph type="sldNum" sz="quarter" idx="5"/>
          </p:nvPr>
        </p:nvSpPr>
        <p:spPr bwMode="auto">
          <a:xfrm>
            <a:off x="3854450" y="9439275"/>
            <a:ext cx="2951163" cy="498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b" anchorCtr="0" compatLnSpc="1">
            <a:prstTxWarp prst="textNoShape">
              <a:avLst/>
            </a:prstTxWarp>
          </a:bodyPr>
          <a:lstStyle>
            <a:lvl1pPr algn="r" defTabSz="918406">
              <a:defRPr sz="1200" b="0">
                <a:solidFill>
                  <a:schemeClr val="tx1"/>
                </a:solidFill>
                <a:latin typeface="Arial" charset="0"/>
                <a:ea typeface="新細明體" pitchFamily="18" charset="-120"/>
              </a:defRPr>
            </a:lvl1pPr>
          </a:lstStyle>
          <a:p>
            <a:pPr>
              <a:defRPr/>
            </a:pPr>
            <a:fld id="{EBCA9152-2602-4FB8-8164-0C4CDDED4E95}" type="slidenum">
              <a:rPr lang="en-US" altLang="zh-TW"/>
              <a:pPr>
                <a:defRPr/>
              </a:pPr>
              <a:t>‹#›</a:t>
            </a:fld>
            <a:endParaRPr lang="en-US" altLang="zh-TW"/>
          </a:p>
        </p:txBody>
      </p:sp>
    </p:spTree>
    <p:extLst>
      <p:ext uri="{BB962C8B-B14F-4D97-AF65-F5344CB8AC3E}">
        <p14:creationId xmlns:p14="http://schemas.microsoft.com/office/powerpoint/2010/main" val="1780592784"/>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kumimoji="1" sz="1200" kern="1200">
        <a:solidFill>
          <a:schemeClr val="tx1"/>
        </a:solidFill>
        <a:latin typeface="Arial" charset="0"/>
        <a:ea typeface="新細明體" pitchFamily="18" charset="-120"/>
        <a:cs typeface="+mn-cs"/>
      </a:defRPr>
    </a:lvl1pPr>
    <a:lvl2pPr marL="457200" algn="l" rtl="0" eaLnBrk="0" fontAlgn="base" hangingPunct="0">
      <a:spcBef>
        <a:spcPct val="30000"/>
      </a:spcBef>
      <a:spcAft>
        <a:spcPct val="0"/>
      </a:spcAft>
      <a:defRPr kumimoji="1" sz="1200" kern="1200">
        <a:solidFill>
          <a:schemeClr val="tx1"/>
        </a:solidFill>
        <a:latin typeface="Arial" charset="0"/>
        <a:ea typeface="新細明體" pitchFamily="18" charset="-120"/>
        <a:cs typeface="+mn-cs"/>
      </a:defRPr>
    </a:lvl2pPr>
    <a:lvl3pPr marL="914400" algn="l" rtl="0" eaLnBrk="0" fontAlgn="base" hangingPunct="0">
      <a:spcBef>
        <a:spcPct val="30000"/>
      </a:spcBef>
      <a:spcAft>
        <a:spcPct val="0"/>
      </a:spcAft>
      <a:defRPr kumimoji="1" sz="1200" kern="1200">
        <a:solidFill>
          <a:schemeClr val="tx1"/>
        </a:solidFill>
        <a:latin typeface="Arial" charset="0"/>
        <a:ea typeface="新細明體" pitchFamily="18" charset="-120"/>
        <a:cs typeface="+mn-cs"/>
      </a:defRPr>
    </a:lvl3pPr>
    <a:lvl4pPr marL="1371600" algn="l" rtl="0" eaLnBrk="0" fontAlgn="base" hangingPunct="0">
      <a:spcBef>
        <a:spcPct val="30000"/>
      </a:spcBef>
      <a:spcAft>
        <a:spcPct val="0"/>
      </a:spcAft>
      <a:defRPr kumimoji="1" sz="1200" kern="1200">
        <a:solidFill>
          <a:schemeClr val="tx1"/>
        </a:solidFill>
        <a:latin typeface="Arial" charset="0"/>
        <a:ea typeface="新細明體" pitchFamily="18" charset="-120"/>
        <a:cs typeface="+mn-cs"/>
      </a:defRPr>
    </a:lvl4pPr>
    <a:lvl5pPr marL="1828800" algn="l" rtl="0" eaLnBrk="0" fontAlgn="base" hangingPunct="0">
      <a:spcBef>
        <a:spcPct val="30000"/>
      </a:spcBef>
      <a:spcAft>
        <a:spcPct val="0"/>
      </a:spcAft>
      <a:defRPr kumimoji="1" sz="1200" kern="1200">
        <a:solidFill>
          <a:schemeClr val="tx1"/>
        </a:solidFill>
        <a:latin typeface="Arial" charset="0"/>
        <a:ea typeface="新細明體" pitchFamily="18" charset="-12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投影片圖像版面配置區 1"/>
          <p:cNvSpPr>
            <a:spLocks noGrp="1" noRot="1" noChangeAspect="1" noTextEdit="1"/>
          </p:cNvSpPr>
          <p:nvPr>
            <p:ph type="sldImg"/>
          </p:nvPr>
        </p:nvSpPr>
        <p:spPr>
          <a:ln/>
        </p:spPr>
      </p:sp>
      <p:sp>
        <p:nvSpPr>
          <p:cNvPr id="6147" name="備忘稿版面配置區 2"/>
          <p:cNvSpPr>
            <a:spLocks noGrp="1"/>
          </p:cNvSpPr>
          <p:nvPr>
            <p:ph type="body" idx="1"/>
          </p:nvPr>
        </p:nvSpPr>
        <p:spPr>
          <a:noFill/>
        </p:spPr>
        <p:txBody>
          <a:bodyPr/>
          <a:lstStyle/>
          <a:p>
            <a:r>
              <a:rPr lang="zh-TW" altLang="zh-TW" sz="1600" dirty="0" smtClean="0">
                <a:latin typeface="標楷體" panose="03000509000000000000" pitchFamily="65" charset="-120"/>
                <a:ea typeface="標楷體" panose="03000509000000000000" pitchFamily="65" charset="-120"/>
              </a:rPr>
              <a:t>各位同學好，從現在起開始和各位共同研討的課目是「</a:t>
            </a:r>
            <a:r>
              <a:rPr lang="zh-TW" altLang="en-US" sz="1600" dirty="0" smtClean="0">
                <a:latin typeface="標楷體" panose="03000509000000000000" pitchFamily="65" charset="-120"/>
                <a:ea typeface="標楷體" panose="03000509000000000000" pitchFamily="65" charset="-120"/>
              </a:rPr>
              <a:t>組合訓練暨作戰計畫演練</a:t>
            </a:r>
            <a:r>
              <a:rPr lang="zh-TW" altLang="zh-TW" sz="1600" dirty="0" smtClean="0">
                <a:latin typeface="標楷體" panose="03000509000000000000" pitchFamily="65" charset="-120"/>
                <a:ea typeface="標楷體" panose="03000509000000000000" pitchFamily="65" charset="-120"/>
              </a:rPr>
              <a:t>」。</a:t>
            </a:r>
            <a:endParaRPr lang="zh-TW" altLang="en-US" sz="1600" dirty="0" smtClean="0">
              <a:latin typeface="標楷體" panose="03000509000000000000" pitchFamily="65" charset="-120"/>
              <a:ea typeface="標楷體" panose="03000509000000000000" pitchFamily="65" charset="-120"/>
            </a:endParaRPr>
          </a:p>
        </p:txBody>
      </p:sp>
      <p:sp>
        <p:nvSpPr>
          <p:cNvPr id="6148" name="投影片編號版面配置區 3"/>
          <p:cNvSpPr>
            <a:spLocks noGrp="1"/>
          </p:cNvSpPr>
          <p:nvPr>
            <p:ph type="sldNum" sz="quarter" idx="5"/>
          </p:nvPr>
        </p:nvSpPr>
        <p:spPr>
          <a:noFill/>
        </p:spPr>
        <p:txBody>
          <a:bodyPr/>
          <a:lstStyle>
            <a:lvl1pPr>
              <a:spcBef>
                <a:spcPct val="30000"/>
              </a:spcBef>
              <a:defRPr kumimoji="1" sz="1200">
                <a:solidFill>
                  <a:schemeClr val="tx1"/>
                </a:solidFill>
                <a:latin typeface="Arial" panose="020B0604020202020204" pitchFamily="34" charset="0"/>
                <a:ea typeface="新細明體" panose="02020500000000000000" pitchFamily="18" charset="-120"/>
              </a:defRPr>
            </a:lvl1pPr>
            <a:lvl2pPr marL="742950" indent="-285750">
              <a:spcBef>
                <a:spcPct val="30000"/>
              </a:spcBef>
              <a:defRPr kumimoji="1" sz="1200">
                <a:solidFill>
                  <a:schemeClr val="tx1"/>
                </a:solidFill>
                <a:latin typeface="Arial" panose="020B0604020202020204" pitchFamily="34" charset="0"/>
                <a:ea typeface="新細明體" panose="02020500000000000000" pitchFamily="18" charset="-120"/>
              </a:defRPr>
            </a:lvl2pPr>
            <a:lvl3pPr marL="1143000" indent="-228600">
              <a:spcBef>
                <a:spcPct val="30000"/>
              </a:spcBef>
              <a:defRPr kumimoji="1" sz="1200">
                <a:solidFill>
                  <a:schemeClr val="tx1"/>
                </a:solidFill>
                <a:latin typeface="Arial" panose="020B0604020202020204" pitchFamily="34" charset="0"/>
                <a:ea typeface="新細明體" panose="02020500000000000000" pitchFamily="18" charset="-120"/>
              </a:defRPr>
            </a:lvl3pPr>
            <a:lvl4pPr marL="1600200" indent="-228600">
              <a:spcBef>
                <a:spcPct val="30000"/>
              </a:spcBef>
              <a:defRPr kumimoji="1" sz="1200">
                <a:solidFill>
                  <a:schemeClr val="tx1"/>
                </a:solidFill>
                <a:latin typeface="Arial" panose="020B0604020202020204" pitchFamily="34" charset="0"/>
                <a:ea typeface="新細明體" panose="02020500000000000000" pitchFamily="18" charset="-120"/>
              </a:defRPr>
            </a:lvl4pPr>
            <a:lvl5pPr marL="2057400" indent="-228600">
              <a:spcBef>
                <a:spcPct val="30000"/>
              </a:spcBef>
              <a:defRPr kumimoji="1" sz="1200">
                <a:solidFill>
                  <a:schemeClr val="tx1"/>
                </a:solidFill>
                <a:latin typeface="Arial" panose="020B0604020202020204" pitchFamily="34" charset="0"/>
                <a:ea typeface="新細明體" panose="02020500000000000000" pitchFamily="18" charset="-120"/>
              </a:defRPr>
            </a:lvl5pPr>
            <a:lvl6pPr marL="2514600" indent="-228600" eaLnBrk="0" fontAlgn="base" hangingPunct="0">
              <a:spcBef>
                <a:spcPct val="30000"/>
              </a:spcBef>
              <a:spcAft>
                <a:spcPct val="0"/>
              </a:spcAft>
              <a:defRPr kumimoji="1" sz="1200">
                <a:solidFill>
                  <a:schemeClr val="tx1"/>
                </a:solidFill>
                <a:latin typeface="Arial" panose="020B0604020202020204" pitchFamily="34" charset="0"/>
                <a:ea typeface="新細明體" panose="02020500000000000000" pitchFamily="18" charset="-120"/>
              </a:defRPr>
            </a:lvl6pPr>
            <a:lvl7pPr marL="2971800" indent="-228600" eaLnBrk="0" fontAlgn="base" hangingPunct="0">
              <a:spcBef>
                <a:spcPct val="30000"/>
              </a:spcBef>
              <a:spcAft>
                <a:spcPct val="0"/>
              </a:spcAft>
              <a:defRPr kumimoji="1" sz="1200">
                <a:solidFill>
                  <a:schemeClr val="tx1"/>
                </a:solidFill>
                <a:latin typeface="Arial" panose="020B0604020202020204" pitchFamily="34" charset="0"/>
                <a:ea typeface="新細明體" panose="02020500000000000000" pitchFamily="18" charset="-120"/>
              </a:defRPr>
            </a:lvl7pPr>
            <a:lvl8pPr marL="3429000" indent="-228600" eaLnBrk="0" fontAlgn="base" hangingPunct="0">
              <a:spcBef>
                <a:spcPct val="30000"/>
              </a:spcBef>
              <a:spcAft>
                <a:spcPct val="0"/>
              </a:spcAft>
              <a:defRPr kumimoji="1" sz="1200">
                <a:solidFill>
                  <a:schemeClr val="tx1"/>
                </a:solidFill>
                <a:latin typeface="Arial" panose="020B0604020202020204" pitchFamily="34" charset="0"/>
                <a:ea typeface="新細明體" panose="02020500000000000000" pitchFamily="18" charset="-120"/>
              </a:defRPr>
            </a:lvl8pPr>
            <a:lvl9pPr marL="3886200" indent="-228600" eaLnBrk="0" fontAlgn="base" hangingPunct="0">
              <a:spcBef>
                <a:spcPct val="30000"/>
              </a:spcBef>
              <a:spcAft>
                <a:spcPct val="0"/>
              </a:spcAft>
              <a:defRPr kumimoji="1" sz="1200">
                <a:solidFill>
                  <a:schemeClr val="tx1"/>
                </a:solidFill>
                <a:latin typeface="Arial" panose="020B0604020202020204" pitchFamily="34" charset="0"/>
                <a:ea typeface="新細明體" panose="02020500000000000000" pitchFamily="18"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FC0E3081-2C6C-4787-ACAA-AC901648878D}" type="slidenum">
              <a:rPr kumimoji="1" lang="en-US" altLang="zh-TW" sz="1200" b="0" i="0" u="none" strike="noStrike" kern="1200" cap="none" spc="0" normalizeH="0" baseline="0" noProof="0" smtClean="0">
                <a:ln>
                  <a:noFill/>
                </a:ln>
                <a:solidFill>
                  <a:srgbClr val="000000"/>
                </a:solidFill>
                <a:effectLst/>
                <a:uLnTx/>
                <a:uFillTx/>
                <a:latin typeface="Arial" panose="020B0604020202020204" pitchFamily="34" charset="0"/>
                <a:ea typeface="新細明體" panose="02020500000000000000" pitchFamily="18"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1</a:t>
            </a:fld>
            <a:endParaRPr kumimoji="1" lang="en-US" altLang="zh-TW" sz="1200" b="0" i="0" u="none" strike="noStrike" kern="1200" cap="none" spc="0" normalizeH="0" baseline="0" noProof="0" smtClean="0">
              <a:ln>
                <a:noFill/>
              </a:ln>
              <a:solidFill>
                <a:srgbClr val="000000"/>
              </a:solidFill>
              <a:effectLst/>
              <a:uLnTx/>
              <a:uFillTx/>
              <a:latin typeface="Arial" panose="020B0604020202020204" pitchFamily="34" charset="0"/>
              <a:ea typeface="新細明體" panose="02020500000000000000" pitchFamily="18" charset="-120"/>
              <a:cs typeface="+mn-cs"/>
            </a:endParaRPr>
          </a:p>
        </p:txBody>
      </p:sp>
    </p:spTree>
    <p:extLst>
      <p:ext uri="{BB962C8B-B14F-4D97-AF65-F5344CB8AC3E}">
        <p14:creationId xmlns:p14="http://schemas.microsoft.com/office/powerpoint/2010/main" val="19813971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sym typeface="Wingdings 3" pitchFamily="18" charset="2"/>
              </a:rPr>
              <a:t>「指參作業程序」作為要領示意圖</a:t>
            </a: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10</a:t>
            </a:fld>
            <a:endParaRPr lang="en-US" altLang="zh-TW"/>
          </a:p>
        </p:txBody>
      </p:sp>
    </p:spTree>
    <p:extLst>
      <p:ext uri="{BB962C8B-B14F-4D97-AF65-F5344CB8AC3E}">
        <p14:creationId xmlns:p14="http://schemas.microsoft.com/office/powerpoint/2010/main" val="5917784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計畫本文內容結合軍事決心策定程序作業成果示意圖</a:t>
            </a: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11</a:t>
            </a:fld>
            <a:endParaRPr lang="en-US" altLang="zh-TW"/>
          </a:p>
        </p:txBody>
      </p:sp>
    </p:spTree>
    <p:extLst>
      <p:ext uri="{BB962C8B-B14F-4D97-AF65-F5344CB8AC3E}">
        <p14:creationId xmlns:p14="http://schemas.microsoft.com/office/powerpoint/2010/main" val="24721838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軍事決心策定程序作業成果與計畫本文內容關係圖</a:t>
            </a: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12</a:t>
            </a:fld>
            <a:endParaRPr lang="en-US" altLang="zh-TW"/>
          </a:p>
        </p:txBody>
      </p:sp>
    </p:spTree>
    <p:extLst>
      <p:ext uri="{BB962C8B-B14F-4D97-AF65-F5344CB8AC3E}">
        <p14:creationId xmlns:p14="http://schemas.microsoft.com/office/powerpoint/2010/main" val="27216913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sym typeface="Wingdings 3" pitchFamily="18" charset="2"/>
              </a:rPr>
              <a:t>二、部隊指揮程序</a:t>
            </a:r>
            <a:r>
              <a:rPr lang="en-US" altLang="zh-TW" sz="1600" dirty="0">
                <a:latin typeface="標楷體" panose="03000509000000000000" pitchFamily="65" charset="-120"/>
                <a:ea typeface="標楷體" panose="03000509000000000000" pitchFamily="65" charset="-120"/>
                <a:sym typeface="Wingdings 3" pitchFamily="18" charset="2"/>
              </a:rPr>
              <a:t>(TLP)</a:t>
            </a:r>
            <a:r>
              <a:rPr lang="zh-TW" altLang="en-US" sz="1600" dirty="0">
                <a:latin typeface="標楷體" panose="03000509000000000000" pitchFamily="65" charset="-120"/>
                <a:ea typeface="標楷體" panose="03000509000000000000" pitchFamily="65" charset="-120"/>
                <a:sym typeface="Wingdings 3" pitchFamily="18" charset="2"/>
              </a:rPr>
              <a:t>簡述</a:t>
            </a: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13</a:t>
            </a:fld>
            <a:endParaRPr lang="en-US" altLang="zh-TW"/>
          </a:p>
        </p:txBody>
      </p:sp>
    </p:spTree>
    <p:extLst>
      <p:ext uri="{BB962C8B-B14F-4D97-AF65-F5344CB8AC3E}">
        <p14:creationId xmlns:p14="http://schemas.microsoft.com/office/powerpoint/2010/main" val="20256371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sym typeface="Wingdings 3" pitchFamily="18" charset="2"/>
              </a:rPr>
              <a:t>部隊指揮程序乃遂行指揮之思維及行動過程，能使指揮官迅速下達適當決心，並讓下級及早從事戰鬥準備；惟須考慮研判當時狀況，依程序、步驟、要領實施，亦可靈活運用，同時執行或省略，並非一成不變。</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14</a:t>
            </a:fld>
            <a:endParaRPr lang="en-US" altLang="zh-TW"/>
          </a:p>
        </p:txBody>
      </p:sp>
    </p:spTree>
    <p:extLst>
      <p:ext uri="{BB962C8B-B14F-4D97-AF65-F5344CB8AC3E}">
        <p14:creationId xmlns:p14="http://schemas.microsoft.com/office/powerpoint/2010/main" val="7207768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sym typeface="Wingdings 3" pitchFamily="18" charset="2"/>
              </a:rPr>
              <a:t>部隊指揮程序與指參作業程序同步作業，「部隊指揮程序」</a:t>
            </a:r>
            <a:r>
              <a:rPr lang="en-US" altLang="zh-TW" sz="1600" dirty="0">
                <a:latin typeface="標楷體" panose="03000509000000000000" pitchFamily="65" charset="-120"/>
                <a:ea typeface="標楷體" panose="03000509000000000000" pitchFamily="65" charset="-120"/>
                <a:sym typeface="Wingdings 3" pitchFamily="18" charset="2"/>
              </a:rPr>
              <a:t>(Troop Leading Procedure, </a:t>
            </a:r>
            <a:r>
              <a:rPr lang="zh-TW" altLang="en-US" sz="1600" dirty="0">
                <a:latin typeface="標楷體" panose="03000509000000000000" pitchFamily="65" charset="-120"/>
                <a:ea typeface="標楷體" panose="03000509000000000000" pitchFamily="65" charset="-120"/>
                <a:sym typeface="Wingdings 3" pitchFamily="18" charset="2"/>
              </a:rPr>
              <a:t>簡稱</a:t>
            </a:r>
            <a:r>
              <a:rPr lang="en-US" altLang="zh-TW" sz="1600" dirty="0">
                <a:latin typeface="標楷體" panose="03000509000000000000" pitchFamily="65" charset="-120"/>
                <a:ea typeface="標楷體" panose="03000509000000000000" pitchFamily="65" charset="-120"/>
                <a:sym typeface="Wingdings 3" pitchFamily="18" charset="2"/>
              </a:rPr>
              <a:t>TLP)</a:t>
            </a:r>
            <a:r>
              <a:rPr lang="zh-TW" altLang="en-US" sz="1600" dirty="0">
                <a:latin typeface="標楷體" panose="03000509000000000000" pitchFamily="65" charset="-120"/>
                <a:ea typeface="標楷體" panose="03000509000000000000" pitchFamily="65" charset="-120"/>
                <a:sym typeface="Wingdings 3" pitchFamily="18" charset="2"/>
              </a:rPr>
              <a:t>係適於無參謀編組之連、排、班長用以分析任務、研擬計畫與準備作戰之程序，使指揮者得以有效計畫與充分準備其作戰任務。</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15</a:t>
            </a:fld>
            <a:endParaRPr lang="en-US" altLang="zh-TW"/>
          </a:p>
        </p:txBody>
      </p:sp>
    </p:spTree>
    <p:extLst>
      <p:ext uri="{BB962C8B-B14F-4D97-AF65-F5344CB8AC3E}">
        <p14:creationId xmlns:p14="http://schemas.microsoft.com/office/powerpoint/2010/main" val="19581390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zh-TW" sz="1600" dirty="0">
                <a:latin typeface="標楷體" panose="03000509000000000000" pitchFamily="65" charset="-120"/>
                <a:ea typeface="標楷體" panose="03000509000000000000" pitchFamily="65" charset="-120"/>
              </a:rPr>
              <a:t>部隊指揮程序與軍事決心策定程序同步作業原則示意圖</a:t>
            </a: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16</a:t>
            </a:fld>
            <a:endParaRPr lang="en-US" altLang="zh-TW"/>
          </a:p>
        </p:txBody>
      </p:sp>
    </p:spTree>
    <p:extLst>
      <p:ext uri="{BB962C8B-B14F-4D97-AF65-F5344CB8AC3E}">
        <p14:creationId xmlns:p14="http://schemas.microsoft.com/office/powerpoint/2010/main" val="22569886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sym typeface="Wingdings 3" pitchFamily="18" charset="2"/>
              </a:rPr>
              <a:t>一、受領預備命令</a:t>
            </a:r>
            <a:endParaRPr lang="en-US" altLang="zh-TW" sz="1600" dirty="0">
              <a:latin typeface="標楷體" panose="03000509000000000000" pitchFamily="65" charset="-120"/>
              <a:ea typeface="標楷體" panose="03000509000000000000" pitchFamily="65" charset="-120"/>
              <a:sym typeface="Wingdings 3" pitchFamily="18" charset="2"/>
            </a:endParaRPr>
          </a:p>
          <a:p>
            <a:r>
              <a:rPr lang="zh-TW" altLang="en-US" sz="1600" dirty="0" smtClean="0">
                <a:latin typeface="標楷體" panose="03000509000000000000" pitchFamily="65" charset="-120"/>
                <a:ea typeface="標楷體" panose="03000509000000000000" pitchFamily="65" charset="-120"/>
                <a:sym typeface="Wingdings 3" pitchFamily="18" charset="2"/>
              </a:rPr>
              <a:t>二</a:t>
            </a:r>
            <a:r>
              <a:rPr lang="zh-TW" altLang="en-US" sz="1600" dirty="0">
                <a:latin typeface="標楷體" panose="03000509000000000000" pitchFamily="65" charset="-120"/>
                <a:ea typeface="標楷體" panose="03000509000000000000" pitchFamily="65" charset="-120"/>
                <a:sym typeface="Wingdings 3" pitchFamily="18" charset="2"/>
              </a:rPr>
              <a:t>、受領任務</a:t>
            </a:r>
          </a:p>
          <a:p>
            <a:r>
              <a:rPr lang="zh-TW" altLang="en-US" sz="1600" dirty="0" smtClean="0">
                <a:latin typeface="標楷體" panose="03000509000000000000" pitchFamily="65" charset="-120"/>
                <a:ea typeface="標楷體" panose="03000509000000000000" pitchFamily="65" charset="-120"/>
                <a:sym typeface="Wingdings 3" pitchFamily="18" charset="2"/>
              </a:rPr>
              <a:t>三</a:t>
            </a:r>
            <a:r>
              <a:rPr lang="zh-TW" altLang="en-US" sz="1600" dirty="0">
                <a:latin typeface="標楷體" panose="03000509000000000000" pitchFamily="65" charset="-120"/>
                <a:ea typeface="標楷體" panose="03000509000000000000" pitchFamily="65" charset="-120"/>
                <a:sym typeface="Wingdings 3" pitchFamily="18" charset="2"/>
              </a:rPr>
              <a:t>、擬定初步計畫</a:t>
            </a:r>
          </a:p>
          <a:p>
            <a:r>
              <a:rPr lang="zh-TW" altLang="en-US" sz="1600" dirty="0" smtClean="0">
                <a:latin typeface="標楷體" panose="03000509000000000000" pitchFamily="65" charset="-120"/>
                <a:ea typeface="標楷體" panose="03000509000000000000" pitchFamily="65" charset="-120"/>
                <a:sym typeface="Wingdings 3" pitchFamily="18" charset="2"/>
              </a:rPr>
              <a:t>四</a:t>
            </a:r>
            <a:r>
              <a:rPr lang="zh-TW" altLang="en-US" sz="1600" dirty="0">
                <a:latin typeface="標楷體" panose="03000509000000000000" pitchFamily="65" charset="-120"/>
                <a:ea typeface="標楷體" panose="03000509000000000000" pitchFamily="65" charset="-120"/>
                <a:sym typeface="Wingdings 3" pitchFamily="18" charset="2"/>
              </a:rPr>
              <a:t>、處置下列事項</a:t>
            </a:r>
            <a:endParaRPr lang="en-US" altLang="zh-TW" sz="1600" dirty="0">
              <a:latin typeface="標楷體" panose="03000509000000000000" pitchFamily="65" charset="-120"/>
              <a:ea typeface="標楷體" panose="03000509000000000000" pitchFamily="65" charset="-120"/>
              <a:sym typeface="Wingdings 3" pitchFamily="18" charset="2"/>
            </a:endParaRPr>
          </a:p>
          <a:p>
            <a:r>
              <a:rPr lang="zh-TW" altLang="en-US" sz="1600" dirty="0" smtClean="0">
                <a:latin typeface="標楷體" panose="03000509000000000000" pitchFamily="65" charset="-120"/>
                <a:ea typeface="標楷體" panose="03000509000000000000" pitchFamily="65" charset="-120"/>
                <a:sym typeface="Wingdings 3" pitchFamily="18" charset="2"/>
              </a:rPr>
              <a:t>五</a:t>
            </a:r>
            <a:r>
              <a:rPr lang="zh-TW" altLang="en-US" sz="1600" dirty="0">
                <a:latin typeface="標楷體" panose="03000509000000000000" pitchFamily="65" charset="-120"/>
                <a:ea typeface="標楷體" panose="03000509000000000000" pitchFamily="65" charset="-120"/>
                <a:sym typeface="Wingdings 3" pitchFamily="18" charset="2"/>
              </a:rPr>
              <a:t>、實施偵察</a:t>
            </a:r>
          </a:p>
          <a:p>
            <a:r>
              <a:rPr lang="zh-TW" altLang="en-US" sz="1600" dirty="0" smtClean="0">
                <a:latin typeface="標楷體" panose="03000509000000000000" pitchFamily="65" charset="-120"/>
                <a:ea typeface="標楷體" panose="03000509000000000000" pitchFamily="65" charset="-120"/>
                <a:sym typeface="Wingdings 3" pitchFamily="18" charset="2"/>
              </a:rPr>
              <a:t>六</a:t>
            </a:r>
            <a:r>
              <a:rPr lang="zh-TW" altLang="en-US" sz="1600" dirty="0">
                <a:latin typeface="標楷體" panose="03000509000000000000" pitchFamily="65" charset="-120"/>
                <a:ea typeface="標楷體" panose="03000509000000000000" pitchFamily="65" charset="-120"/>
                <a:sym typeface="Wingdings 3" pitchFamily="18" charset="2"/>
              </a:rPr>
              <a:t>、完成計畫</a:t>
            </a:r>
          </a:p>
          <a:p>
            <a:r>
              <a:rPr lang="zh-TW" altLang="en-US" sz="1600" dirty="0" smtClean="0">
                <a:latin typeface="標楷體" panose="03000509000000000000" pitchFamily="65" charset="-120"/>
                <a:ea typeface="標楷體" panose="03000509000000000000" pitchFamily="65" charset="-120"/>
                <a:sym typeface="Wingdings 3" pitchFamily="18" charset="2"/>
              </a:rPr>
              <a:t>七</a:t>
            </a:r>
            <a:r>
              <a:rPr lang="zh-TW" altLang="en-US" sz="1600" dirty="0">
                <a:latin typeface="標楷體" panose="03000509000000000000" pitchFamily="65" charset="-120"/>
                <a:ea typeface="標楷體" panose="03000509000000000000" pitchFamily="65" charset="-120"/>
                <a:sym typeface="Wingdings 3" pitchFamily="18" charset="2"/>
              </a:rPr>
              <a:t>、下達命令</a:t>
            </a:r>
          </a:p>
          <a:p>
            <a:r>
              <a:rPr lang="zh-TW" altLang="en-US" sz="1600" dirty="0" smtClean="0">
                <a:latin typeface="標楷體" panose="03000509000000000000" pitchFamily="65" charset="-120"/>
                <a:ea typeface="標楷體" panose="03000509000000000000" pitchFamily="65" charset="-120"/>
                <a:sym typeface="Wingdings 3" pitchFamily="18" charset="2"/>
              </a:rPr>
              <a:t>八</a:t>
            </a:r>
            <a:r>
              <a:rPr lang="zh-TW" altLang="en-US" sz="1600" dirty="0">
                <a:latin typeface="標楷體" panose="03000509000000000000" pitchFamily="65" charset="-120"/>
                <a:ea typeface="標楷體" panose="03000509000000000000" pitchFamily="65" charset="-120"/>
                <a:sym typeface="Wingdings 3" pitchFamily="18" charset="2"/>
              </a:rPr>
              <a:t>、督導實施</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marL="0" marR="0" lvl="0" indent="0" algn="r" defTabSz="918406" rtl="0" eaLnBrk="1" fontAlgn="base" latinLnBrk="0" hangingPunct="1">
              <a:lnSpc>
                <a:spcPct val="100000"/>
              </a:lnSpc>
              <a:spcBef>
                <a:spcPct val="0"/>
              </a:spcBef>
              <a:spcAft>
                <a:spcPct val="0"/>
              </a:spcAft>
              <a:buClrTx/>
              <a:buSzTx/>
              <a:buFontTx/>
              <a:buNone/>
              <a:tabLst/>
              <a:defRPr/>
            </a:pPr>
            <a:fld id="{EBCA9152-2602-4FB8-8164-0C4CDDED4E95}" type="slidenum">
              <a:rPr kumimoji="1" lang="en-US" altLang="zh-TW" sz="1200" b="0" i="0" u="none" strike="noStrike" kern="1200" cap="none" spc="0" normalizeH="0" baseline="0" noProof="0" smtClean="0">
                <a:ln>
                  <a:noFill/>
                </a:ln>
                <a:solidFill>
                  <a:srgbClr val="000000"/>
                </a:solidFill>
                <a:effectLst/>
                <a:uLnTx/>
                <a:uFillTx/>
                <a:latin typeface="Arial" charset="0"/>
                <a:ea typeface="新細明體" pitchFamily="18" charset="-120"/>
                <a:cs typeface="+mn-cs"/>
              </a:rPr>
              <a:pPr marL="0" marR="0" lvl="0" indent="0" algn="r" defTabSz="918406" rtl="0" eaLnBrk="1" fontAlgn="base" latinLnBrk="0" hangingPunct="1">
                <a:lnSpc>
                  <a:spcPct val="100000"/>
                </a:lnSpc>
                <a:spcBef>
                  <a:spcPct val="0"/>
                </a:spcBef>
                <a:spcAft>
                  <a:spcPct val="0"/>
                </a:spcAft>
                <a:buClrTx/>
                <a:buSzTx/>
                <a:buFontTx/>
                <a:buNone/>
                <a:tabLst/>
                <a:defRPr/>
              </a:pPr>
              <a:t>17</a:t>
            </a:fld>
            <a:endParaRPr kumimoji="1" lang="en-US" altLang="zh-TW" sz="1200" b="0" i="0" u="none" strike="noStrike" kern="1200" cap="none" spc="0" normalizeH="0" baseline="0" noProof="0">
              <a:ln>
                <a:noFill/>
              </a:ln>
              <a:solidFill>
                <a:srgbClr val="000000"/>
              </a:solidFill>
              <a:effectLst/>
              <a:uLnTx/>
              <a:uFillTx/>
              <a:latin typeface="Arial" charset="0"/>
              <a:ea typeface="新細明體" pitchFamily="18" charset="-120"/>
              <a:cs typeface="+mn-cs"/>
            </a:endParaRPr>
          </a:p>
        </p:txBody>
      </p:sp>
    </p:spTree>
    <p:extLst>
      <p:ext uri="{BB962C8B-B14F-4D97-AF65-F5344CB8AC3E}">
        <p14:creationId xmlns:p14="http://schemas.microsoft.com/office/powerpoint/2010/main" val="8787592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一</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瞭解簡要敵情及上級任務。</a:t>
            </a:r>
          </a:p>
          <a:p>
            <a:r>
              <a:rPr lang="zh-TW" altLang="en-US" sz="1600" dirty="0">
                <a:latin typeface="標楷體" panose="03000509000000000000" pitchFamily="65" charset="-120"/>
                <a:ea typeface="標楷體" panose="03000509000000000000" pitchFamily="65" charset="-120"/>
              </a:rPr>
              <a:t>　排長依據上級預備命令筆記要點，並註記於地圖上。</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二</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擬定初步時間管制。</a:t>
            </a:r>
          </a:p>
          <a:p>
            <a:r>
              <a:rPr lang="zh-TW" altLang="en-US" sz="1600" dirty="0">
                <a:latin typeface="標楷體" panose="03000509000000000000" pitchFamily="65" charset="-120"/>
                <a:ea typeface="標楷體" panose="03000509000000000000" pitchFamily="65" charset="-120"/>
                <a:sym typeface="Wingdings 3" pitchFamily="18" charset="2"/>
              </a:rPr>
              <a:t>　以連級預備命令之光度時間表及作戰時程管制表，並依分配原則，規劃排級計畫時間表，將分析後之結果填入排作戰時程管制表後分發下級使用。</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18</a:t>
            </a:fld>
            <a:endParaRPr lang="en-US" altLang="zh-TW"/>
          </a:p>
        </p:txBody>
      </p:sp>
    </p:spTree>
    <p:extLst>
      <p:ext uri="{BB962C8B-B14F-4D97-AF65-F5344CB8AC3E}">
        <p14:creationId xmlns:p14="http://schemas.microsoft.com/office/powerpoint/2010/main" val="38315428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三</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完成作戰整備要求事項。</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sym typeface="Wingdings 3" pitchFamily="18" charset="2"/>
              </a:rPr>
              <a:t>1.</a:t>
            </a:r>
            <a:r>
              <a:rPr lang="zh-TW" altLang="en-US" sz="1600" dirty="0">
                <a:latin typeface="標楷體" panose="03000509000000000000" pitchFamily="65" charset="-120"/>
                <a:ea typeface="標楷體" panose="03000509000000000000" pitchFamily="65" charset="-120"/>
                <a:sym typeface="Wingdings 3" pitchFamily="18" charset="2"/>
              </a:rPr>
              <a:t>積極協調上級敵情及作戰地區天候、地形之情報。</a:t>
            </a:r>
          </a:p>
          <a:p>
            <a:r>
              <a:rPr lang="en-US" altLang="zh-TW" sz="1600" dirty="0">
                <a:latin typeface="標楷體" panose="03000509000000000000" pitchFamily="65" charset="-120"/>
                <a:ea typeface="標楷體" panose="03000509000000000000" pitchFamily="65" charset="-120"/>
                <a:sym typeface="Wingdings 3" pitchFamily="18" charset="2"/>
              </a:rPr>
              <a:t>2.</a:t>
            </a:r>
            <a:r>
              <a:rPr lang="zh-TW" altLang="en-US" sz="1600" dirty="0">
                <a:latin typeface="標楷體" panose="03000509000000000000" pitchFamily="65" charset="-120"/>
                <a:ea typeface="標楷體" panose="03000509000000000000" pitchFamily="65" charset="-120"/>
                <a:sym typeface="Wingdings 3" pitchFamily="18" charset="2"/>
              </a:rPr>
              <a:t>擬定初步任務編組。</a:t>
            </a:r>
          </a:p>
          <a:p>
            <a:r>
              <a:rPr lang="en-US" altLang="zh-TW" sz="1600" dirty="0">
                <a:latin typeface="標楷體" panose="03000509000000000000" pitchFamily="65" charset="-120"/>
                <a:ea typeface="標楷體" panose="03000509000000000000" pitchFamily="65" charset="-120"/>
                <a:sym typeface="Wingdings 3" pitchFamily="18" charset="2"/>
              </a:rPr>
              <a:t>3.</a:t>
            </a:r>
            <a:r>
              <a:rPr lang="zh-TW" altLang="en-US" sz="1600" dirty="0">
                <a:latin typeface="標楷體" panose="03000509000000000000" pitchFamily="65" charset="-120"/>
                <a:ea typeface="標楷體" panose="03000509000000000000" pitchFamily="65" charset="-120"/>
                <a:sym typeface="Wingdings 3" pitchFamily="18" charset="2"/>
              </a:rPr>
              <a:t>完成油料、彈藥基本攜行量整補。</a:t>
            </a:r>
          </a:p>
          <a:p>
            <a:r>
              <a:rPr lang="en-US" altLang="zh-TW" sz="1600" dirty="0">
                <a:latin typeface="標楷體" panose="03000509000000000000" pitchFamily="65" charset="-120"/>
                <a:ea typeface="標楷體" panose="03000509000000000000" pitchFamily="65" charset="-120"/>
                <a:sym typeface="Wingdings 3" pitchFamily="18" charset="2"/>
              </a:rPr>
              <a:t>4.</a:t>
            </a:r>
            <a:r>
              <a:rPr lang="zh-TW" altLang="en-US" sz="1600" dirty="0">
                <a:latin typeface="標楷體" panose="03000509000000000000" pitchFamily="65" charset="-120"/>
                <a:ea typeface="標楷體" panose="03000509000000000000" pitchFamily="65" charset="-120"/>
                <a:sym typeface="Wingdings 3" pitchFamily="18" charset="2"/>
              </a:rPr>
              <a:t>恢復武器、車輛達部頒妥善率。</a:t>
            </a:r>
          </a:p>
          <a:p>
            <a:r>
              <a:rPr lang="en-US" altLang="zh-TW" sz="1600" dirty="0">
                <a:latin typeface="標楷體" panose="03000509000000000000" pitchFamily="65" charset="-120"/>
                <a:ea typeface="標楷體" panose="03000509000000000000" pitchFamily="65" charset="-120"/>
                <a:sym typeface="Wingdings 3" pitchFamily="18" charset="2"/>
              </a:rPr>
              <a:t>5.</a:t>
            </a:r>
            <a:r>
              <a:rPr lang="zh-TW" altLang="en-US" sz="1600" dirty="0">
                <a:latin typeface="標楷體" panose="03000509000000000000" pitchFamily="65" charset="-120"/>
                <a:ea typeface="標楷體" panose="03000509000000000000" pitchFamily="65" charset="-120"/>
                <a:sym typeface="Wingdings 3" pitchFamily="18" charset="2"/>
              </a:rPr>
              <a:t>戰志激勵。</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19</a:t>
            </a:fld>
            <a:endParaRPr lang="en-US" altLang="zh-TW"/>
          </a:p>
        </p:txBody>
      </p:sp>
    </p:spTree>
    <p:extLst>
      <p:ext uri="{BB962C8B-B14F-4D97-AF65-F5344CB8AC3E}">
        <p14:creationId xmlns:p14="http://schemas.microsoft.com/office/powerpoint/2010/main" val="18006681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Rot="1" noChangeAspect="1" noChangeArrowheads="1" noTextEdit="1"/>
          </p:cNvSpPr>
          <p:nvPr>
            <p:ph type="sldImg"/>
          </p:nvPr>
        </p:nvSpPr>
        <p:spPr>
          <a:xfrm>
            <a:off x="977900" y="766763"/>
            <a:ext cx="4911725" cy="3684587"/>
          </a:xfrm>
          <a:ln/>
        </p:spPr>
      </p:sp>
      <p:sp>
        <p:nvSpPr>
          <p:cNvPr id="57347"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zh-TW" sz="1600" dirty="0">
                <a:latin typeface="標楷體" panose="03000509000000000000" pitchFamily="65" charset="-120"/>
                <a:ea typeface="標楷體" panose="03000509000000000000" pitchFamily="65" charset="-120"/>
              </a:rPr>
              <a:t>課程大綱：</a:t>
            </a:r>
          </a:p>
          <a:p>
            <a:r>
              <a:rPr lang="zh-TW" altLang="en-US" sz="1600" dirty="0">
                <a:latin typeface="標楷體" panose="03000509000000000000" pitchFamily="65" charset="-120"/>
                <a:ea typeface="標楷體" panose="03000509000000000000" pitchFamily="65" charset="-120"/>
              </a:rPr>
              <a:t>一、指參作業程序簡述</a:t>
            </a:r>
          </a:p>
          <a:p>
            <a:r>
              <a:rPr lang="zh-TW" altLang="en-US" sz="1600" dirty="0">
                <a:latin typeface="標楷體" panose="03000509000000000000" pitchFamily="65" charset="-120"/>
                <a:ea typeface="標楷體" panose="03000509000000000000" pitchFamily="65" charset="-120"/>
              </a:rPr>
              <a:t>二、部隊指揮程序</a:t>
            </a:r>
            <a:r>
              <a:rPr lang="en-US" altLang="zh-TW" sz="1600" dirty="0">
                <a:latin typeface="標楷體" panose="03000509000000000000" pitchFamily="65" charset="-120"/>
                <a:ea typeface="標楷體" panose="03000509000000000000" pitchFamily="65" charset="-120"/>
              </a:rPr>
              <a:t>(TLP)</a:t>
            </a:r>
            <a:r>
              <a:rPr lang="zh-TW" altLang="en-US" sz="1600" dirty="0">
                <a:latin typeface="標楷體" panose="03000509000000000000" pitchFamily="65" charset="-120"/>
                <a:ea typeface="標楷體" panose="03000509000000000000" pitchFamily="65" charset="-120"/>
              </a:rPr>
              <a:t>簡述</a:t>
            </a:r>
          </a:p>
          <a:p>
            <a:r>
              <a:rPr lang="zh-TW" altLang="en-US" sz="1600" dirty="0">
                <a:latin typeface="標楷體" panose="03000509000000000000" pitchFamily="65" charset="-120"/>
                <a:ea typeface="標楷體" panose="03000509000000000000" pitchFamily="65" charset="-120"/>
              </a:rPr>
              <a:t>三、計畫寫作要領</a:t>
            </a:r>
          </a:p>
          <a:p>
            <a:r>
              <a:rPr lang="zh-TW" altLang="en-US" sz="1600" dirty="0">
                <a:latin typeface="標楷體" panose="03000509000000000000" pitchFamily="65" charset="-120"/>
                <a:ea typeface="標楷體" panose="03000509000000000000" pitchFamily="65" charset="-120"/>
              </a:rPr>
              <a:t>四、注意事項及範例研討</a:t>
            </a:r>
          </a:p>
          <a:p>
            <a:r>
              <a:rPr lang="zh-TW" altLang="en-US" sz="1600" dirty="0">
                <a:latin typeface="標楷體" panose="03000509000000000000" pitchFamily="65" charset="-120"/>
                <a:ea typeface="標楷體" panose="03000509000000000000" pitchFamily="65" charset="-120"/>
              </a:rPr>
              <a:t>五、寫作練習</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rPr>
              <a:t>六、組合訓練</a:t>
            </a: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2</a:t>
            </a:fld>
            <a:endParaRPr lang="en-US" altLang="zh-TW"/>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四</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下達預備命令。</a:t>
            </a:r>
            <a:endParaRPr lang="en-US" altLang="zh-TW" sz="1600" dirty="0">
              <a:latin typeface="標楷體" panose="03000509000000000000" pitchFamily="65" charset="-120"/>
              <a:ea typeface="標楷體" panose="03000509000000000000" pitchFamily="65" charset="-120"/>
              <a:sym typeface="Wingdings 3" pitchFamily="18" charset="2"/>
            </a:endParaRPr>
          </a:p>
          <a:p>
            <a:r>
              <a:rPr lang="zh-TW" altLang="en-US" sz="1600" dirty="0">
                <a:latin typeface="標楷體" panose="03000509000000000000" pitchFamily="65" charset="-120"/>
                <a:ea typeface="標楷體" panose="03000509000000000000" pitchFamily="65" charset="-120"/>
                <a:sym typeface="Wingdings 3" pitchFamily="18" charset="2"/>
              </a:rPr>
              <a:t>  依敵情、任務、初步時間管制及作戰整備事項依預備命令格式，以表格式或口述方式下達。</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20</a:t>
            </a:fld>
            <a:endParaRPr lang="en-US" altLang="zh-TW"/>
          </a:p>
        </p:txBody>
      </p:sp>
    </p:spTree>
    <p:extLst>
      <p:ext uri="{BB962C8B-B14F-4D97-AF65-F5344CB8AC3E}">
        <p14:creationId xmlns:p14="http://schemas.microsoft.com/office/powerpoint/2010/main" val="16134776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一</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sym typeface="Wingdings 3" pitchFamily="18" charset="2"/>
              </a:rPr>
              <a:t>確實瞭解任務</a:t>
            </a:r>
            <a:endParaRPr lang="en-US" altLang="zh-TW" sz="1600" dirty="0">
              <a:latin typeface="標楷體" panose="03000509000000000000" pitchFamily="65" charset="-120"/>
              <a:ea typeface="標楷體" panose="03000509000000000000" pitchFamily="65" charset="-120"/>
              <a:sym typeface="Wingdings 3" pitchFamily="18" charset="2"/>
            </a:endParaRPr>
          </a:p>
          <a:p>
            <a:r>
              <a:rPr lang="zh-TW" altLang="en-US" sz="1600" dirty="0" smtClean="0">
                <a:latin typeface="標楷體" panose="03000509000000000000" pitchFamily="65" charset="-120"/>
                <a:ea typeface="標楷體" panose="03000509000000000000" pitchFamily="65" charset="-120"/>
                <a:sym typeface="Wingdings 3" pitchFamily="18" charset="2"/>
              </a:rPr>
              <a:t>質疑</a:t>
            </a:r>
            <a:r>
              <a:rPr lang="zh-TW" altLang="en-US" sz="1600" dirty="0">
                <a:latin typeface="標楷體" panose="03000509000000000000" pitchFamily="65" charset="-120"/>
                <a:ea typeface="標楷體" panose="03000509000000000000" pitchFamily="65" charset="-120"/>
                <a:sym typeface="Wingdings 3" pitchFamily="18" charset="2"/>
              </a:rPr>
              <a:t>、複誦、協調、對錶。</a:t>
            </a:r>
            <a:endParaRPr lang="en-US" altLang="zh-TW" sz="1600" dirty="0">
              <a:latin typeface="標楷體" panose="03000509000000000000" pitchFamily="65" charset="-120"/>
              <a:ea typeface="標楷體" panose="03000509000000000000" pitchFamily="65" charset="-120"/>
              <a:sym typeface="Wingdings 3" pitchFamily="18" charset="2"/>
            </a:endParaRPr>
          </a:p>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二</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實施任務分析</a:t>
            </a:r>
            <a:endParaRPr lang="en-US" altLang="zh-TW" sz="1600" dirty="0">
              <a:latin typeface="標楷體" panose="03000509000000000000" pitchFamily="65" charset="-120"/>
              <a:ea typeface="標楷體" panose="03000509000000000000" pitchFamily="65" charset="-120"/>
            </a:endParaRPr>
          </a:p>
          <a:p>
            <a:r>
              <a:rPr lang="zh-TW" altLang="en-US" sz="1600" dirty="0" smtClean="0">
                <a:latin typeface="標楷體" panose="03000509000000000000" pitchFamily="65" charset="-120"/>
                <a:ea typeface="標楷體" panose="03000509000000000000" pitchFamily="65" charset="-120"/>
                <a:sym typeface="Wingdings 3" pitchFamily="18" charset="2"/>
              </a:rPr>
              <a:t>修訂</a:t>
            </a:r>
            <a:r>
              <a:rPr lang="zh-TW" altLang="en-US" sz="1600" dirty="0">
                <a:latin typeface="標楷體" panose="03000509000000000000" pitchFamily="65" charset="-120"/>
                <a:ea typeface="標楷體" panose="03000509000000000000" pitchFamily="65" charset="-120"/>
                <a:sym typeface="Wingdings 3" pitchFamily="18" charset="2"/>
              </a:rPr>
              <a:t>初步時間管制表：依據連級時程</a:t>
            </a:r>
            <a:r>
              <a:rPr lang="zh-TW" altLang="en-US" sz="1600" dirty="0" smtClean="0">
                <a:latin typeface="標楷體" panose="03000509000000000000" pitchFamily="65" charset="-120"/>
                <a:ea typeface="標楷體" panose="03000509000000000000" pitchFamily="65" charset="-120"/>
                <a:sym typeface="Wingdings 3" pitchFamily="18" charset="2"/>
              </a:rPr>
              <a:t>管制</a:t>
            </a:r>
            <a:r>
              <a:rPr lang="zh-TW" altLang="en-US" sz="1600" dirty="0">
                <a:latin typeface="標楷體" panose="03000509000000000000" pitchFamily="65" charset="-120"/>
                <a:ea typeface="標楷體" panose="03000509000000000000" pitchFamily="65" charset="-120"/>
                <a:sym typeface="Wingdings 3" pitchFamily="18" charset="2"/>
              </a:rPr>
              <a:t>，修訂本部初步作戰時</a:t>
            </a:r>
            <a:r>
              <a:rPr lang="zh-TW" altLang="en-US" sz="1600" dirty="0" smtClean="0">
                <a:latin typeface="標楷體" panose="03000509000000000000" pitchFamily="65" charset="-120"/>
                <a:ea typeface="標楷體" panose="03000509000000000000" pitchFamily="65" charset="-120"/>
                <a:sym typeface="Wingdings 3" pitchFamily="18" charset="2"/>
              </a:rPr>
              <a:t>程</a:t>
            </a:r>
            <a:r>
              <a:rPr lang="zh-TW" altLang="en-US" sz="1600" dirty="0" smtClean="0">
                <a:latin typeface="標楷體" panose="03000509000000000000" pitchFamily="65" charset="-120"/>
                <a:ea typeface="標楷體" panose="03000509000000000000" pitchFamily="65" charset="-120"/>
              </a:rPr>
              <a:t>分析</a:t>
            </a:r>
            <a:r>
              <a:rPr lang="zh-TW" altLang="en-US" sz="1600" dirty="0">
                <a:latin typeface="標楷體" panose="03000509000000000000" pitchFamily="65" charset="-120"/>
                <a:ea typeface="標楷體" panose="03000509000000000000" pitchFamily="65" charset="-120"/>
              </a:rPr>
              <a:t>任務：排長須分析上級的命令，瞭解指揮官意圖、任務、鄰接友軍任務與指揮關係等俾能認知本部在全般作戰中之地位。</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21</a:t>
            </a:fld>
            <a:endParaRPr lang="en-US" altLang="zh-TW"/>
          </a:p>
        </p:txBody>
      </p:sp>
    </p:spTree>
    <p:extLst>
      <p:ext uri="{BB962C8B-B14F-4D97-AF65-F5344CB8AC3E}">
        <p14:creationId xmlns:p14="http://schemas.microsoft.com/office/powerpoint/2010/main" val="1289276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sym typeface="Wingdings 3" pitchFamily="18" charset="2"/>
              </a:rPr>
              <a:t>任務分析</a:t>
            </a: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22</a:t>
            </a:fld>
            <a:endParaRPr lang="en-US" altLang="zh-TW"/>
          </a:p>
        </p:txBody>
      </p:sp>
    </p:spTree>
    <p:extLst>
      <p:ext uri="{BB962C8B-B14F-4D97-AF65-F5344CB8AC3E}">
        <p14:creationId xmlns:p14="http://schemas.microsoft.com/office/powerpoint/2010/main" val="15510860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三</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分析地形、天候、敵情</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rPr>
              <a:t>　</a:t>
            </a:r>
            <a:r>
              <a:rPr lang="en-US" altLang="zh-TW" sz="1600" dirty="0">
                <a:latin typeface="標楷體" panose="03000509000000000000" pitchFamily="65" charset="-120"/>
                <a:ea typeface="標楷體" panose="03000509000000000000" pitchFamily="65" charset="-120"/>
              </a:rPr>
              <a:t>1.</a:t>
            </a:r>
            <a:r>
              <a:rPr lang="zh-TW" altLang="en-US" sz="1600" dirty="0">
                <a:latin typeface="標楷體" panose="03000509000000000000" pitchFamily="65" charset="-120"/>
                <a:ea typeface="標楷體" panose="03000509000000000000" pitchFamily="65" charset="-120"/>
              </a:rPr>
              <a:t>界定戰場空間</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sym typeface="Wingdings 3" pitchFamily="18" charset="2"/>
              </a:rPr>
              <a:t>在確立任務地區之戰場空間，為分析</a:t>
            </a:r>
            <a:r>
              <a:rPr lang="zh-TW" altLang="en-US" sz="1600" dirty="0" smtClean="0">
                <a:latin typeface="標楷體" panose="03000509000000000000" pitchFamily="65" charset="-120"/>
                <a:ea typeface="標楷體" panose="03000509000000000000" pitchFamily="65" charset="-120"/>
                <a:sym typeface="Wingdings 3" pitchFamily="18" charset="2"/>
              </a:rPr>
              <a:t>天氣</a:t>
            </a:r>
            <a:r>
              <a:rPr lang="zh-TW" altLang="en-US" sz="1600" dirty="0">
                <a:latin typeface="標楷體" panose="03000509000000000000" pitchFamily="65" charset="-120"/>
                <a:ea typeface="標楷體" panose="03000509000000000000" pitchFamily="65" charset="-120"/>
                <a:sym typeface="Wingdings 3" pitchFamily="18" charset="2"/>
              </a:rPr>
              <a:t>、地形與敵情之基礎，並作為探討作戰環境特性和部隊活動範圍，通常必須律定「作戰地區」；「作戰地區」為上級所賦予之作戰範圍，亦為指揮官能運用其現有戰力，以自行直接左右戰局進行之範圍。</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23</a:t>
            </a:fld>
            <a:endParaRPr lang="en-US" altLang="zh-TW"/>
          </a:p>
        </p:txBody>
      </p:sp>
    </p:spTree>
    <p:extLst>
      <p:ext uri="{BB962C8B-B14F-4D97-AF65-F5344CB8AC3E}">
        <p14:creationId xmlns:p14="http://schemas.microsoft.com/office/powerpoint/2010/main" val="23313441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三</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分析地形、天候、敵情</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rPr>
              <a:t>　</a:t>
            </a:r>
            <a:r>
              <a:rPr lang="en-US" altLang="zh-TW" sz="1600" dirty="0">
                <a:latin typeface="標楷體" panose="03000509000000000000" pitchFamily="65" charset="-120"/>
                <a:ea typeface="標楷體" panose="03000509000000000000" pitchFamily="65" charset="-120"/>
              </a:rPr>
              <a:t>2.</a:t>
            </a:r>
            <a:r>
              <a:rPr lang="zh-TW" altLang="en-US" sz="1600" dirty="0">
                <a:latin typeface="標楷體" panose="03000509000000000000" pitchFamily="65" charset="-120"/>
                <a:ea typeface="標楷體" panose="03000509000000000000" pitchFamily="65" charset="-120"/>
              </a:rPr>
              <a:t>分析作戰地區</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sym typeface="Wingdings 3" pitchFamily="18" charset="2"/>
              </a:rPr>
              <a:t>作戰地區分析通常將作戰地區以及利害地區內之天氣、地形等因素納入分析，研判其對敵我雙方行動之影響。</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24</a:t>
            </a:fld>
            <a:endParaRPr lang="en-US" altLang="zh-TW"/>
          </a:p>
        </p:txBody>
      </p:sp>
    </p:spTree>
    <p:extLst>
      <p:ext uri="{BB962C8B-B14F-4D97-AF65-F5344CB8AC3E}">
        <p14:creationId xmlns:p14="http://schemas.microsoft.com/office/powerpoint/2010/main" val="22283191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2.</a:t>
            </a:r>
            <a:r>
              <a:rPr lang="zh-TW" altLang="en-US" sz="1600" dirty="0">
                <a:latin typeface="標楷體" panose="03000509000000000000" pitchFamily="65" charset="-120"/>
                <a:ea typeface="標楷體" panose="03000509000000000000" pitchFamily="65" charset="-120"/>
              </a:rPr>
              <a:t>分析作戰地區</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sym typeface="Wingdings 3" pitchFamily="18" charset="2"/>
              </a:rPr>
              <a:t>(1)</a:t>
            </a:r>
            <a:r>
              <a:rPr lang="zh-TW" altLang="en-US" sz="1600" dirty="0">
                <a:latin typeface="標楷體" panose="03000509000000000000" pitchFamily="65" charset="-120"/>
                <a:ea typeface="標楷體" panose="03000509000000000000" pitchFamily="65" charset="-120"/>
                <a:sym typeface="Wingdings 3" pitchFamily="18" charset="2"/>
              </a:rPr>
              <a:t>地形分析依據地形五大要素分析，順序如下：</a:t>
            </a:r>
          </a:p>
          <a:p>
            <a:r>
              <a:rPr lang="en-US" altLang="zh-TW" sz="1600" dirty="0">
                <a:latin typeface="標楷體" panose="03000509000000000000" pitchFamily="65" charset="-120"/>
                <a:ea typeface="標楷體" panose="03000509000000000000" pitchFamily="65" charset="-120"/>
                <a:sym typeface="Wingdings 3" pitchFamily="18" charset="2"/>
              </a:rPr>
              <a:t>A.</a:t>
            </a:r>
            <a:r>
              <a:rPr lang="zh-TW" altLang="en-US" sz="1600" dirty="0">
                <a:latin typeface="標楷體" panose="03000509000000000000" pitchFamily="65" charset="-120"/>
                <a:ea typeface="標楷體" panose="03000509000000000000" pitchFamily="65" charset="-120"/>
                <a:sym typeface="Wingdings 3" pitchFamily="18" charset="2"/>
              </a:rPr>
              <a:t>觀測與射界</a:t>
            </a:r>
          </a:p>
          <a:p>
            <a:r>
              <a:rPr lang="en-US" altLang="zh-TW" sz="1600" dirty="0">
                <a:latin typeface="標楷體" panose="03000509000000000000" pitchFamily="65" charset="-120"/>
                <a:ea typeface="標楷體" panose="03000509000000000000" pitchFamily="65" charset="-120"/>
                <a:sym typeface="Wingdings 3" pitchFamily="18" charset="2"/>
              </a:rPr>
              <a:t>(A)</a:t>
            </a:r>
            <a:r>
              <a:rPr lang="zh-TW" altLang="en-US" sz="1600" dirty="0">
                <a:latin typeface="標楷體" panose="03000509000000000000" pitchFamily="65" charset="-120"/>
                <a:ea typeface="標楷體" panose="03000509000000000000" pitchFamily="65" charset="-120"/>
                <a:sym typeface="Wingdings 3" pitchFamily="18" charset="2"/>
              </a:rPr>
              <a:t>可能接戰地區、火制區或殲敵地區等。</a:t>
            </a:r>
            <a:endParaRPr lang="en-US" altLang="zh-TW" sz="1600" dirty="0">
              <a:latin typeface="標楷體" panose="03000509000000000000" pitchFamily="65" charset="-120"/>
              <a:ea typeface="標楷體" panose="03000509000000000000" pitchFamily="65" charset="-120"/>
              <a:sym typeface="Wingdings 3" pitchFamily="18" charset="2"/>
            </a:endParaRPr>
          </a:p>
          <a:p>
            <a:r>
              <a:rPr lang="en-US" altLang="zh-TW" sz="1600" dirty="0">
                <a:latin typeface="標楷體" panose="03000509000000000000" pitchFamily="65" charset="-120"/>
                <a:ea typeface="標楷體" panose="03000509000000000000" pitchFamily="65" charset="-120"/>
                <a:sym typeface="Wingdings 3" pitchFamily="18" charset="2"/>
              </a:rPr>
              <a:t>(B)</a:t>
            </a:r>
            <a:r>
              <a:rPr lang="zh-TW" altLang="en-US" sz="1600" dirty="0">
                <a:latin typeface="標楷體" panose="03000509000000000000" pitchFamily="65" charset="-120"/>
                <a:ea typeface="標楷體" panose="03000509000000000000" pitchFamily="65" charset="-120"/>
                <a:sym typeface="Wingdings 3" pitchFamily="18" charset="2"/>
              </a:rPr>
              <a:t>可運用為建構陣地、工事、阻絕、後勤設施及集結、宿營等位置。</a:t>
            </a:r>
          </a:p>
          <a:p>
            <a:r>
              <a:rPr lang="en-US" altLang="zh-TW" sz="1600" dirty="0">
                <a:latin typeface="標楷體" panose="03000509000000000000" pitchFamily="65" charset="-120"/>
                <a:ea typeface="標楷體" panose="03000509000000000000" pitchFamily="65" charset="-120"/>
                <a:sym typeface="Wingdings 3" pitchFamily="18" charset="2"/>
              </a:rPr>
              <a:t>(C)</a:t>
            </a:r>
            <a:r>
              <a:rPr lang="zh-TW" altLang="en-US" sz="1600" dirty="0">
                <a:latin typeface="標楷體" panose="03000509000000000000" pitchFamily="65" charset="-120"/>
                <a:ea typeface="標楷體" panose="03000509000000000000" pitchFamily="65" charset="-120"/>
                <a:sym typeface="Wingdings 3" pitchFamily="18" charset="2"/>
              </a:rPr>
              <a:t>可能暴露於敵火之地區。</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25</a:t>
            </a:fld>
            <a:endParaRPr lang="en-US" altLang="zh-TW"/>
          </a:p>
        </p:txBody>
      </p:sp>
    </p:spTree>
    <p:extLst>
      <p:ext uri="{BB962C8B-B14F-4D97-AF65-F5344CB8AC3E}">
        <p14:creationId xmlns:p14="http://schemas.microsoft.com/office/powerpoint/2010/main" val="1113879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sym typeface="Wingdings 3" pitchFamily="18" charset="2"/>
              </a:rPr>
              <a:t>B.</a:t>
            </a:r>
            <a:r>
              <a:rPr lang="zh-TW" altLang="en-US" sz="1600" dirty="0">
                <a:latin typeface="標楷體" panose="03000509000000000000" pitchFamily="65" charset="-120"/>
                <a:ea typeface="標楷體" panose="03000509000000000000" pitchFamily="65" charset="-120"/>
                <a:sym typeface="Wingdings 3" pitchFamily="18" charset="2"/>
              </a:rPr>
              <a:t>隱蔽與掩蔽</a:t>
            </a:r>
          </a:p>
          <a:p>
            <a:r>
              <a:rPr lang="zh-TW" altLang="en-US" sz="1600" dirty="0">
                <a:latin typeface="標楷體" panose="03000509000000000000" pitchFamily="65" charset="-120"/>
                <a:ea typeface="標楷體" panose="03000509000000000000" pitchFamily="65" charset="-120"/>
                <a:sym typeface="Wingdings 3" pitchFamily="18" charset="2"/>
              </a:rPr>
              <a:t>隱蔽與掩蔽之分析有助於研判防禦</a:t>
            </a:r>
            <a:r>
              <a:rPr lang="zh-TW" altLang="en-US" sz="1600" dirty="0" smtClean="0">
                <a:latin typeface="標楷體" panose="03000509000000000000" pitchFamily="65" charset="-120"/>
                <a:ea typeface="標楷體" panose="03000509000000000000" pitchFamily="65" charset="-120"/>
                <a:sym typeface="Wingdings 3" pitchFamily="18" charset="2"/>
              </a:rPr>
              <a:t>地形</a:t>
            </a:r>
            <a:r>
              <a:rPr lang="zh-TW" altLang="en-US" sz="1600" dirty="0">
                <a:latin typeface="標楷體" panose="03000509000000000000" pitchFamily="65" charset="-120"/>
                <a:ea typeface="標楷體" panose="03000509000000000000" pitchFamily="65" charset="-120"/>
                <a:sym typeface="Wingdings 3" pitchFamily="18" charset="2"/>
              </a:rPr>
              <a:t>、接近路線、集結區、疏散區等</a:t>
            </a:r>
            <a:r>
              <a:rPr lang="zh-TW" altLang="en-US" sz="1600" dirty="0" smtClean="0">
                <a:latin typeface="標楷體" panose="03000509000000000000" pitchFamily="65" charset="-120"/>
                <a:ea typeface="標楷體" panose="03000509000000000000" pitchFamily="65" charset="-120"/>
                <a:sym typeface="Wingdings 3" pitchFamily="18" charset="2"/>
              </a:rPr>
              <a:t>，本</a:t>
            </a:r>
            <a:r>
              <a:rPr lang="zh-TW" altLang="en-US" sz="1600" dirty="0">
                <a:latin typeface="標楷體" panose="03000509000000000000" pitchFamily="65" charset="-120"/>
                <a:ea typeface="標楷體" panose="03000509000000000000" pitchFamily="65" charset="-120"/>
                <a:sym typeface="Wingdings 3" pitchFamily="18" charset="2"/>
              </a:rPr>
              <a:t>項研判須從敵我雙方空中與地面</a:t>
            </a:r>
            <a:r>
              <a:rPr lang="zh-TW" altLang="en-US" sz="1600" dirty="0" smtClean="0">
                <a:latin typeface="標楷體" panose="03000509000000000000" pitchFamily="65" charset="-120"/>
                <a:ea typeface="標楷體" panose="03000509000000000000" pitchFamily="65" charset="-120"/>
                <a:sym typeface="Wingdings 3" pitchFamily="18" charset="2"/>
              </a:rPr>
              <a:t>觀測</a:t>
            </a:r>
            <a:r>
              <a:rPr lang="zh-TW" altLang="en-US" sz="1600" dirty="0">
                <a:latin typeface="標楷體" panose="03000509000000000000" pitchFamily="65" charset="-120"/>
                <a:ea typeface="標楷體" panose="03000509000000000000" pitchFamily="65" charset="-120"/>
                <a:sym typeface="Wingdings 3" pitchFamily="18" charset="2"/>
              </a:rPr>
              <a:t>的角度去衡量，以決定可供隱蔽</a:t>
            </a:r>
            <a:r>
              <a:rPr lang="zh-TW" altLang="en-US" sz="1600" dirty="0" smtClean="0">
                <a:latin typeface="標楷體" panose="03000509000000000000" pitchFamily="65" charset="-120"/>
                <a:ea typeface="標楷體" panose="03000509000000000000" pitchFamily="65" charset="-120"/>
                <a:sym typeface="Wingdings 3" pitchFamily="18" charset="2"/>
              </a:rPr>
              <a:t>與掩蔽</a:t>
            </a:r>
            <a:r>
              <a:rPr lang="zh-TW" altLang="en-US" sz="1600" dirty="0">
                <a:latin typeface="標楷體" panose="03000509000000000000" pitchFamily="65" charset="-120"/>
                <a:ea typeface="標楷體" panose="03000509000000000000" pitchFamily="65" charset="-120"/>
                <a:sym typeface="Wingdings 3" pitchFamily="18" charset="2"/>
              </a:rPr>
              <a:t>的地形。</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26</a:t>
            </a:fld>
            <a:endParaRPr lang="en-US" altLang="zh-TW"/>
          </a:p>
        </p:txBody>
      </p:sp>
    </p:spTree>
    <p:extLst>
      <p:ext uri="{BB962C8B-B14F-4D97-AF65-F5344CB8AC3E}">
        <p14:creationId xmlns:p14="http://schemas.microsoft.com/office/powerpoint/2010/main" val="2585619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sym typeface="Wingdings 3" pitchFamily="18" charset="2"/>
              </a:rPr>
              <a:t>C.</a:t>
            </a:r>
            <a:r>
              <a:rPr lang="zh-TW" altLang="en-US" sz="1600" dirty="0">
                <a:latin typeface="標楷體" panose="03000509000000000000" pitchFamily="65" charset="-120"/>
                <a:ea typeface="標楷體" panose="03000509000000000000" pitchFamily="65" charset="-120"/>
                <a:sym typeface="Wingdings 3" pitchFamily="18" charset="2"/>
              </a:rPr>
              <a:t>障礙</a:t>
            </a:r>
            <a:endParaRPr lang="en-US" altLang="zh-TW" sz="1600" dirty="0">
              <a:latin typeface="標楷體" panose="03000509000000000000" pitchFamily="65" charset="-120"/>
              <a:ea typeface="標楷體" panose="03000509000000000000" pitchFamily="65" charset="-120"/>
              <a:sym typeface="Wingdings 3" pitchFamily="18" charset="2"/>
            </a:endParaRPr>
          </a:p>
          <a:p>
            <a:r>
              <a:rPr lang="zh-TW" altLang="en-US" sz="1600" dirty="0">
                <a:latin typeface="標楷體" panose="03000509000000000000" pitchFamily="65" charset="-120"/>
                <a:ea typeface="標楷體" panose="03000509000000000000" pitchFamily="65" charset="-120"/>
                <a:sym typeface="Wingdings 3" pitchFamily="18" charset="2"/>
              </a:rPr>
              <a:t>障礙的分析是部隊機動的關鍵性考量因素，分析時必須決定何處為觀測、射擊與部隊運動</a:t>
            </a:r>
            <a:r>
              <a:rPr lang="en-US" altLang="zh-TW" sz="1600" dirty="0">
                <a:latin typeface="標楷體" panose="03000509000000000000" pitchFamily="65" charset="-120"/>
                <a:ea typeface="標楷體" panose="03000509000000000000" pitchFamily="65" charset="-120"/>
                <a:sym typeface="Wingdings 3" pitchFamily="18" charset="2"/>
              </a:rPr>
              <a:t>(</a:t>
            </a:r>
            <a:r>
              <a:rPr lang="zh-TW" altLang="en-US" sz="1600" dirty="0">
                <a:latin typeface="標楷體" panose="03000509000000000000" pitchFamily="65" charset="-120"/>
                <a:ea typeface="標楷體" panose="03000509000000000000" pitchFamily="65" charset="-120"/>
                <a:sym typeface="Wingdings 3" pitchFamily="18" charset="2"/>
              </a:rPr>
              <a:t>地面及空中</a:t>
            </a:r>
            <a:r>
              <a:rPr lang="en-US" altLang="zh-TW" sz="1600" dirty="0">
                <a:latin typeface="標楷體" panose="03000509000000000000" pitchFamily="65" charset="-120"/>
                <a:ea typeface="標楷體" panose="03000509000000000000" pitchFamily="65" charset="-120"/>
                <a:sym typeface="Wingdings 3" pitchFamily="18" charset="2"/>
              </a:rPr>
              <a:t>)</a:t>
            </a:r>
            <a:r>
              <a:rPr lang="zh-TW" altLang="en-US" sz="1600" dirty="0">
                <a:latin typeface="標楷體" panose="03000509000000000000" pitchFamily="65" charset="-120"/>
                <a:ea typeface="標楷體" panose="03000509000000000000" pitchFamily="65" charset="-120"/>
                <a:sym typeface="Wingdings 3" pitchFamily="18" charset="2"/>
              </a:rPr>
              <a:t>之障礙，且須就全般作戰， 分析何者為可排除、克服或繞越之障礙；另天氣對土質通行性的影響亦為主要之考量因素之一。</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27</a:t>
            </a:fld>
            <a:endParaRPr lang="en-US" altLang="zh-TW"/>
          </a:p>
        </p:txBody>
      </p:sp>
    </p:spTree>
    <p:extLst>
      <p:ext uri="{BB962C8B-B14F-4D97-AF65-F5344CB8AC3E}">
        <p14:creationId xmlns:p14="http://schemas.microsoft.com/office/powerpoint/2010/main" val="8318239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sym typeface="Wingdings 3" pitchFamily="18" charset="2"/>
              </a:rPr>
              <a:t>D.</a:t>
            </a:r>
            <a:r>
              <a:rPr lang="zh-TW" altLang="en-US" sz="1600" dirty="0">
                <a:latin typeface="標楷體" panose="03000509000000000000" pitchFamily="65" charset="-120"/>
                <a:ea typeface="標楷體" panose="03000509000000000000" pitchFamily="65" charset="-120"/>
                <a:sym typeface="Wingdings 3" pitchFamily="18" charset="2"/>
              </a:rPr>
              <a:t>地形要點</a:t>
            </a:r>
          </a:p>
          <a:p>
            <a:r>
              <a:rPr lang="zh-TW" altLang="en-US" sz="1600" dirty="0">
                <a:latin typeface="標楷體" panose="03000509000000000000" pitchFamily="65" charset="-120"/>
                <a:ea typeface="標楷體" panose="03000509000000000000" pitchFamily="65" charset="-120"/>
                <a:sym typeface="Wingdings 3" pitchFamily="18" charset="2"/>
              </a:rPr>
              <a:t>地形要點之選定，以部隊任務為主要考量因素。如攻擊時，為擊滅某部敵軍，則地形要點之選定應著眼於攻占後有助於擊滅敵有生力量；如為占領或掩護某地區，則應就該地區內可供支援武器觀測與射擊之瞰制地形選定</a:t>
            </a:r>
            <a:r>
              <a:rPr lang="zh-TW" altLang="en-US" sz="1600" dirty="0">
                <a:latin typeface="標楷體" panose="03000509000000000000" pitchFamily="65" charset="-120"/>
                <a:ea typeface="標楷體" panose="03000509000000000000" pitchFamily="65" charset="-120"/>
              </a:rPr>
              <a:t>之。</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28</a:t>
            </a:fld>
            <a:endParaRPr lang="en-US" altLang="zh-TW"/>
          </a:p>
        </p:txBody>
      </p:sp>
    </p:spTree>
    <p:extLst>
      <p:ext uri="{BB962C8B-B14F-4D97-AF65-F5344CB8AC3E}">
        <p14:creationId xmlns:p14="http://schemas.microsoft.com/office/powerpoint/2010/main" val="200235098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sym typeface="Wingdings 3" pitchFamily="18" charset="2"/>
              </a:rPr>
              <a:t>D.</a:t>
            </a:r>
            <a:r>
              <a:rPr lang="zh-TW" altLang="en-US" sz="1600" dirty="0">
                <a:latin typeface="標楷體" panose="03000509000000000000" pitchFamily="65" charset="-120"/>
                <a:ea typeface="標楷體" panose="03000509000000000000" pitchFamily="65" charset="-120"/>
                <a:sym typeface="Wingdings 3" pitchFamily="18" charset="2"/>
              </a:rPr>
              <a:t>地形要點</a:t>
            </a:r>
            <a:r>
              <a:rPr lang="en-US" altLang="zh-TW" sz="1600" dirty="0">
                <a:latin typeface="標楷體" panose="03000509000000000000" pitchFamily="65" charset="-120"/>
                <a:ea typeface="標楷體" panose="03000509000000000000" pitchFamily="65" charset="-120"/>
                <a:sym typeface="Wingdings 3" pitchFamily="18" charset="2"/>
              </a:rPr>
              <a:t>(</a:t>
            </a:r>
            <a:r>
              <a:rPr lang="zh-TW" altLang="en-US" sz="1600" dirty="0">
                <a:latin typeface="標楷體" panose="03000509000000000000" pitchFamily="65" charset="-120"/>
                <a:ea typeface="標楷體" panose="03000509000000000000" pitchFamily="65" charset="-120"/>
                <a:sym typeface="Wingdings 3" pitchFamily="18" charset="2"/>
              </a:rPr>
              <a:t>續</a:t>
            </a:r>
            <a:r>
              <a:rPr lang="en-US" altLang="zh-TW" sz="1600" dirty="0">
                <a:latin typeface="標楷體" panose="03000509000000000000" pitchFamily="65" charset="-120"/>
                <a:ea typeface="標楷體" panose="03000509000000000000" pitchFamily="65" charset="-120"/>
                <a:sym typeface="Wingdings 3" pitchFamily="18" charset="2"/>
              </a:rPr>
              <a:t>)</a:t>
            </a:r>
            <a:endParaRPr lang="zh-TW" altLang="en-US" sz="1600" dirty="0">
              <a:latin typeface="標楷體" panose="03000509000000000000" pitchFamily="65" charset="-120"/>
              <a:ea typeface="標楷體" panose="03000509000000000000" pitchFamily="65" charset="-120"/>
              <a:sym typeface="Wingdings 3" pitchFamily="18" charset="2"/>
            </a:endParaRPr>
          </a:p>
          <a:p>
            <a:r>
              <a:rPr lang="zh-TW" altLang="en-US" sz="1600" dirty="0">
                <a:latin typeface="標楷體" panose="03000509000000000000" pitchFamily="65" charset="-120"/>
                <a:ea typeface="標楷體" panose="03000509000000000000" pitchFamily="65" charset="-120"/>
                <a:sym typeface="Wingdings 3" pitchFamily="18" charset="2"/>
              </a:rPr>
              <a:t>防禦時，地形要點之選定通常考量：位於「作戰地區」內，或在防禦陣地內部或後方選定之。要點如下：</a:t>
            </a:r>
          </a:p>
          <a:p>
            <a:r>
              <a:rPr lang="en-US" altLang="zh-TW" sz="1600" dirty="0">
                <a:latin typeface="標楷體" panose="03000509000000000000" pitchFamily="65" charset="-120"/>
                <a:ea typeface="標楷體" panose="03000509000000000000" pitchFamily="65" charset="-120"/>
                <a:sym typeface="Wingdings 3" pitchFamily="18" charset="2"/>
              </a:rPr>
              <a:t>(A)</a:t>
            </a:r>
            <a:r>
              <a:rPr lang="zh-TW" altLang="en-US" sz="1600" dirty="0">
                <a:latin typeface="標楷體" panose="03000509000000000000" pitchFamily="65" charset="-120"/>
                <a:ea typeface="標楷體" panose="03000509000000000000" pitchFamily="65" charset="-120"/>
                <a:sym typeface="Wingdings 3" pitchFamily="18" charset="2"/>
              </a:rPr>
              <a:t>可觀測及瞰制接近路線之地形。</a:t>
            </a:r>
          </a:p>
          <a:p>
            <a:r>
              <a:rPr lang="en-US" altLang="zh-TW" sz="1600" dirty="0">
                <a:latin typeface="標楷體" panose="03000509000000000000" pitchFamily="65" charset="-120"/>
                <a:ea typeface="標楷體" panose="03000509000000000000" pitchFamily="65" charset="-120"/>
                <a:sym typeface="Wingdings 3" pitchFamily="18" charset="2"/>
              </a:rPr>
              <a:t>(B)</a:t>
            </a:r>
            <a:r>
              <a:rPr lang="zh-TW" altLang="en-US" sz="1600" dirty="0">
                <a:latin typeface="標楷體" panose="03000509000000000000" pitchFamily="65" charset="-120"/>
                <a:ea typeface="標楷體" panose="03000509000000000000" pitchFamily="65" charset="-120"/>
                <a:sym typeface="Wingdings 3" pitchFamily="18" charset="2"/>
              </a:rPr>
              <a:t>能發揚火力，以掩護障礙之地形。</a:t>
            </a:r>
          </a:p>
          <a:p>
            <a:r>
              <a:rPr lang="en-US" altLang="zh-TW" sz="1600" dirty="0">
                <a:latin typeface="標楷體" panose="03000509000000000000" pitchFamily="65" charset="-120"/>
                <a:ea typeface="標楷體" panose="03000509000000000000" pitchFamily="65" charset="-120"/>
                <a:sym typeface="Wingdings 3" pitchFamily="18" charset="2"/>
              </a:rPr>
              <a:t>(C)</a:t>
            </a:r>
            <a:r>
              <a:rPr lang="zh-TW" altLang="en-US" sz="1600" dirty="0">
                <a:latin typeface="標楷體" panose="03000509000000000000" pitchFamily="65" charset="-120"/>
                <a:ea typeface="標楷體" panose="03000509000000000000" pitchFamily="65" charset="-120"/>
                <a:sym typeface="Wingdings 3" pitchFamily="18" charset="2"/>
              </a:rPr>
              <a:t>足以影響部隊指揮、管制與預備隊運</a:t>
            </a:r>
            <a:endParaRPr lang="en-US" altLang="zh-TW" sz="1600" dirty="0">
              <a:latin typeface="標楷體" panose="03000509000000000000" pitchFamily="65" charset="-120"/>
              <a:ea typeface="標楷體" panose="03000509000000000000" pitchFamily="65" charset="-120"/>
              <a:sym typeface="Wingdings 3" pitchFamily="18" charset="2"/>
            </a:endParaRPr>
          </a:p>
          <a:p>
            <a:r>
              <a:rPr lang="zh-TW" altLang="en-US" sz="1600" dirty="0">
                <a:latin typeface="標楷體" panose="03000509000000000000" pitchFamily="65" charset="-120"/>
                <a:ea typeface="標楷體" panose="03000509000000000000" pitchFamily="65" charset="-120"/>
                <a:sym typeface="Wingdings 3" pitchFamily="18" charset="2"/>
              </a:rPr>
              <a:t>　 用之重要交通樞紐。</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29</a:t>
            </a:fld>
            <a:endParaRPr lang="en-US" altLang="zh-TW"/>
          </a:p>
        </p:txBody>
      </p:sp>
    </p:spTree>
    <p:extLst>
      <p:ext uri="{BB962C8B-B14F-4D97-AF65-F5344CB8AC3E}">
        <p14:creationId xmlns:p14="http://schemas.microsoft.com/office/powerpoint/2010/main" val="39720258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sym typeface="Wingdings 3" pitchFamily="18" charset="2"/>
              </a:rPr>
              <a:t>一、指參作業程序簡述</a:t>
            </a:r>
            <a:endParaRPr lang="en-US" altLang="zh-TW" sz="1600" dirty="0">
              <a:latin typeface="標楷體" panose="03000509000000000000" pitchFamily="65" charset="-120"/>
              <a:ea typeface="標楷體" panose="03000509000000000000" pitchFamily="65" charset="-120"/>
              <a:sym typeface="Wingdings 3" pitchFamily="18" charset="2"/>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3</a:t>
            </a:fld>
            <a:endParaRPr lang="en-US" altLang="zh-TW"/>
          </a:p>
        </p:txBody>
      </p:sp>
    </p:spTree>
    <p:extLst>
      <p:ext uri="{BB962C8B-B14F-4D97-AF65-F5344CB8AC3E}">
        <p14:creationId xmlns:p14="http://schemas.microsoft.com/office/powerpoint/2010/main" val="186690589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sym typeface="Wingdings 3" pitchFamily="18" charset="2"/>
              </a:rPr>
              <a:t>E.</a:t>
            </a:r>
            <a:r>
              <a:rPr lang="zh-TW" altLang="en-US" sz="1600" dirty="0">
                <a:latin typeface="標楷體" panose="03000509000000000000" pitchFamily="65" charset="-120"/>
                <a:ea typeface="標楷體" panose="03000509000000000000" pitchFamily="65" charset="-120"/>
                <a:sym typeface="Wingdings 3" pitchFamily="18" charset="2"/>
              </a:rPr>
              <a:t>接近路線</a:t>
            </a:r>
          </a:p>
          <a:p>
            <a:r>
              <a:rPr lang="zh-TW" altLang="en-US" sz="1600" dirty="0">
                <a:latin typeface="標楷體" panose="03000509000000000000" pitchFamily="65" charset="-120"/>
                <a:ea typeface="標楷體" panose="03000509000000000000" pitchFamily="65" charset="-120"/>
                <a:sym typeface="Wingdings 3" pitchFamily="18" charset="2"/>
              </a:rPr>
              <a:t>分析接近路線時，可運用對障礙分析之結果，按照下列步驟逐項進行。</a:t>
            </a:r>
          </a:p>
          <a:p>
            <a:r>
              <a:rPr lang="en-US" altLang="zh-TW" sz="1600" dirty="0">
                <a:latin typeface="標楷體" panose="03000509000000000000" pitchFamily="65" charset="-120"/>
                <a:ea typeface="標楷體" panose="03000509000000000000" pitchFamily="65" charset="-120"/>
                <a:sym typeface="Wingdings 3" pitchFamily="18" charset="2"/>
              </a:rPr>
              <a:t>(A)</a:t>
            </a:r>
            <a:r>
              <a:rPr lang="zh-TW" altLang="en-US" sz="1600" dirty="0">
                <a:latin typeface="標楷體" panose="03000509000000000000" pitchFamily="65" charset="-120"/>
                <a:ea typeface="標楷體" panose="03000509000000000000" pitchFamily="65" charset="-120"/>
                <a:sym typeface="Wingdings 3" pitchFamily="18" charset="2"/>
              </a:rPr>
              <a:t>標示機動走廊。</a:t>
            </a:r>
          </a:p>
          <a:p>
            <a:r>
              <a:rPr lang="en-US" altLang="zh-TW" sz="1600" dirty="0">
                <a:latin typeface="標楷體" panose="03000509000000000000" pitchFamily="65" charset="-120"/>
                <a:ea typeface="標楷體" panose="03000509000000000000" pitchFamily="65" charset="-120"/>
                <a:sym typeface="Wingdings 3" pitchFamily="18" charset="2"/>
              </a:rPr>
              <a:t>(B)</a:t>
            </a:r>
            <a:r>
              <a:rPr lang="zh-TW" altLang="en-US" sz="1600" dirty="0">
                <a:latin typeface="標楷體" panose="03000509000000000000" pitchFamily="65" charset="-120"/>
                <a:ea typeface="標楷體" panose="03000509000000000000" pitchFamily="65" charset="-120"/>
                <a:sym typeface="Wingdings 3" pitchFamily="18" charset="2"/>
              </a:rPr>
              <a:t>組合各機動走廊成為接近路線。</a:t>
            </a:r>
          </a:p>
          <a:p>
            <a:r>
              <a:rPr lang="en-US" altLang="zh-TW" sz="1600" dirty="0">
                <a:latin typeface="標楷體" panose="03000509000000000000" pitchFamily="65" charset="-120"/>
                <a:ea typeface="標楷體" panose="03000509000000000000" pitchFamily="65" charset="-120"/>
                <a:sym typeface="Wingdings 3" pitchFamily="18" charset="2"/>
              </a:rPr>
              <a:t>(C)</a:t>
            </a:r>
            <a:r>
              <a:rPr lang="zh-TW" altLang="en-US" sz="1600" dirty="0">
                <a:latin typeface="標楷體" panose="03000509000000000000" pitchFamily="65" charset="-120"/>
                <a:ea typeface="標楷體" panose="03000509000000000000" pitchFamily="65" charset="-120"/>
                <a:sym typeface="Wingdings 3" pitchFamily="18" charset="2"/>
              </a:rPr>
              <a:t>評估接近路線。</a:t>
            </a:r>
          </a:p>
          <a:p>
            <a:r>
              <a:rPr lang="en-US" altLang="zh-TW" sz="1600" dirty="0">
                <a:latin typeface="標楷體" panose="03000509000000000000" pitchFamily="65" charset="-120"/>
                <a:ea typeface="標楷體" panose="03000509000000000000" pitchFamily="65" charset="-120"/>
                <a:sym typeface="Wingdings 3" pitchFamily="18" charset="2"/>
              </a:rPr>
              <a:t>(D)</a:t>
            </a:r>
            <a:r>
              <a:rPr lang="zh-TW" altLang="en-US" sz="1600" dirty="0">
                <a:latin typeface="標楷體" panose="03000509000000000000" pitchFamily="65" charset="-120"/>
                <a:ea typeface="標楷體" panose="03000509000000000000" pitchFamily="65" charset="-120"/>
                <a:sym typeface="Wingdings 3" pitchFamily="18" charset="2"/>
              </a:rPr>
              <a:t>賦予各接近路線優先順序。</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30</a:t>
            </a:fld>
            <a:endParaRPr lang="en-US" altLang="zh-TW"/>
          </a:p>
        </p:txBody>
      </p:sp>
    </p:spTree>
    <p:extLst>
      <p:ext uri="{BB962C8B-B14F-4D97-AF65-F5344CB8AC3E}">
        <p14:creationId xmlns:p14="http://schemas.microsoft.com/office/powerpoint/2010/main" val="23399742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sym typeface="Wingdings 3" pitchFamily="18" charset="2"/>
              </a:rPr>
              <a:t>(2)</a:t>
            </a:r>
            <a:r>
              <a:rPr lang="zh-TW" altLang="en-US" sz="1600" dirty="0">
                <a:latin typeface="標楷體" panose="03000509000000000000" pitchFamily="65" charset="-120"/>
                <a:ea typeface="標楷體" panose="03000509000000000000" pitchFamily="65" charset="-120"/>
                <a:sym typeface="Wingdings 3" pitchFamily="18" charset="2"/>
              </a:rPr>
              <a:t>天氣分析要項如下：</a:t>
            </a:r>
            <a:endParaRPr lang="en-US" altLang="zh-TW" sz="1600" dirty="0">
              <a:latin typeface="標楷體" panose="03000509000000000000" pitchFamily="65" charset="-120"/>
              <a:ea typeface="標楷體" panose="03000509000000000000" pitchFamily="65" charset="-120"/>
              <a:sym typeface="Wingdings 3" pitchFamily="18" charset="2"/>
            </a:endParaRPr>
          </a:p>
          <a:p>
            <a:r>
              <a:rPr lang="zh-TW" altLang="en-US" sz="1600" dirty="0">
                <a:latin typeface="標楷體" panose="03000509000000000000" pitchFamily="65" charset="-120"/>
                <a:ea typeface="標楷體" panose="03000509000000000000" pitchFamily="65" charset="-120"/>
                <a:sym typeface="Wingdings 3" pitchFamily="18" charset="2"/>
              </a:rPr>
              <a:t>　</a:t>
            </a:r>
            <a:r>
              <a:rPr lang="en-US" altLang="zh-TW" sz="1600" dirty="0">
                <a:latin typeface="標楷體" panose="03000509000000000000" pitchFamily="65" charset="-120"/>
                <a:ea typeface="標楷體" panose="03000509000000000000" pitchFamily="65" charset="-120"/>
                <a:sym typeface="Wingdings 3" pitchFamily="18" charset="2"/>
              </a:rPr>
              <a:t>A.</a:t>
            </a:r>
            <a:r>
              <a:rPr lang="zh-TW" altLang="en-US" sz="1600" dirty="0">
                <a:latin typeface="標楷體" panose="03000509000000000000" pitchFamily="65" charset="-120"/>
                <a:ea typeface="標楷體" panose="03000509000000000000" pitchFamily="65" charset="-120"/>
                <a:sym typeface="Wingdings 3" pitchFamily="18" charset="2"/>
              </a:rPr>
              <a:t>能見度：始曉、終昏、日出、日沒。</a:t>
            </a:r>
          </a:p>
          <a:p>
            <a:r>
              <a:rPr lang="zh-TW" altLang="en-US" sz="1600" dirty="0">
                <a:latin typeface="標楷體" panose="03000509000000000000" pitchFamily="65" charset="-120"/>
                <a:ea typeface="標楷體" panose="03000509000000000000" pitchFamily="65" charset="-120"/>
                <a:sym typeface="Wingdings 3" pitchFamily="18" charset="2"/>
              </a:rPr>
              <a:t>　</a:t>
            </a:r>
            <a:r>
              <a:rPr lang="en-US" altLang="zh-TW" sz="1600" dirty="0">
                <a:latin typeface="標楷體" panose="03000509000000000000" pitchFamily="65" charset="-120"/>
                <a:ea typeface="標楷體" panose="03000509000000000000" pitchFamily="65" charset="-120"/>
                <a:sym typeface="Wingdings 3" pitchFamily="18" charset="2"/>
              </a:rPr>
              <a:t>B.</a:t>
            </a:r>
            <a:r>
              <a:rPr lang="zh-TW" altLang="en-US" sz="1600" dirty="0">
                <a:latin typeface="標楷體" panose="03000509000000000000" pitchFamily="65" charset="-120"/>
                <a:ea typeface="標楷體" panose="03000509000000000000" pitchFamily="65" charset="-120"/>
                <a:sym typeface="Wingdings 3" pitchFamily="18" charset="2"/>
              </a:rPr>
              <a:t>風：風向、風速。</a:t>
            </a:r>
          </a:p>
          <a:p>
            <a:r>
              <a:rPr lang="zh-TW" altLang="en-US" sz="1600" dirty="0">
                <a:latin typeface="標楷體" panose="03000509000000000000" pitchFamily="65" charset="-120"/>
                <a:ea typeface="標楷體" panose="03000509000000000000" pitchFamily="65" charset="-120"/>
                <a:sym typeface="Wingdings 3" pitchFamily="18" charset="2"/>
              </a:rPr>
              <a:t>　</a:t>
            </a:r>
            <a:r>
              <a:rPr lang="en-US" altLang="zh-TW" sz="1600" dirty="0">
                <a:latin typeface="標楷體" panose="03000509000000000000" pitchFamily="65" charset="-120"/>
                <a:ea typeface="標楷體" panose="03000509000000000000" pitchFamily="65" charset="-120"/>
                <a:sym typeface="Wingdings 3" pitchFamily="18" charset="2"/>
              </a:rPr>
              <a:t>C.</a:t>
            </a:r>
            <a:r>
              <a:rPr lang="zh-TW" altLang="en-US" sz="1600" dirty="0">
                <a:latin typeface="標楷體" panose="03000509000000000000" pitchFamily="65" charset="-120"/>
                <a:ea typeface="標楷體" panose="03000509000000000000" pitchFamily="65" charset="-120"/>
                <a:sym typeface="Wingdings 3" pitchFamily="18" charset="2"/>
              </a:rPr>
              <a:t>降水：道路通行性、光電器材。</a:t>
            </a:r>
          </a:p>
          <a:p>
            <a:r>
              <a:rPr lang="zh-TW" altLang="en-US" sz="1600" dirty="0">
                <a:latin typeface="標楷體" panose="03000509000000000000" pitchFamily="65" charset="-120"/>
                <a:ea typeface="標楷體" panose="03000509000000000000" pitchFamily="65" charset="-120"/>
                <a:sym typeface="Wingdings 3" pitchFamily="18" charset="2"/>
              </a:rPr>
              <a:t>　</a:t>
            </a:r>
            <a:r>
              <a:rPr lang="en-US" altLang="zh-TW" sz="1600" dirty="0">
                <a:latin typeface="標楷體" panose="03000509000000000000" pitchFamily="65" charset="-120"/>
                <a:ea typeface="標楷體" panose="03000509000000000000" pitchFamily="65" charset="-120"/>
                <a:sym typeface="Wingdings 3" pitchFamily="18" charset="2"/>
              </a:rPr>
              <a:t>D.</a:t>
            </a:r>
            <a:r>
              <a:rPr lang="zh-TW" altLang="en-US" sz="1600" dirty="0">
                <a:latin typeface="標楷體" panose="03000509000000000000" pitchFamily="65" charset="-120"/>
                <a:ea typeface="標楷體" panose="03000509000000000000" pitchFamily="65" charset="-120"/>
                <a:sym typeface="Wingdings 3" pitchFamily="18" charset="2"/>
              </a:rPr>
              <a:t>雲：空中作戰、雷射導引武器。</a:t>
            </a:r>
          </a:p>
          <a:p>
            <a:r>
              <a:rPr lang="zh-TW" altLang="en-US" sz="1600" dirty="0">
                <a:latin typeface="標楷體" panose="03000509000000000000" pitchFamily="65" charset="-120"/>
                <a:ea typeface="標楷體" panose="03000509000000000000" pitchFamily="65" charset="-120"/>
                <a:sym typeface="Wingdings 3" pitchFamily="18" charset="2"/>
              </a:rPr>
              <a:t>　</a:t>
            </a:r>
            <a:r>
              <a:rPr lang="en-US" altLang="zh-TW" sz="1600" dirty="0">
                <a:latin typeface="標楷體" panose="03000509000000000000" pitchFamily="65" charset="-120"/>
                <a:ea typeface="標楷體" panose="03000509000000000000" pitchFamily="65" charset="-120"/>
                <a:sym typeface="Wingdings 3" pitchFamily="18" charset="2"/>
              </a:rPr>
              <a:t>E.</a:t>
            </a:r>
            <a:r>
              <a:rPr lang="zh-TW" altLang="en-US" sz="1600" dirty="0">
                <a:latin typeface="標楷體" panose="03000509000000000000" pitchFamily="65" charset="-120"/>
                <a:ea typeface="標楷體" panose="03000509000000000000" pitchFamily="65" charset="-120"/>
                <a:sym typeface="Wingdings 3" pitchFamily="18" charset="2"/>
              </a:rPr>
              <a:t>溫濕度：人員作戰能力、動力系統溫</a:t>
            </a:r>
            <a:endParaRPr lang="en-US" altLang="zh-TW" sz="1600" dirty="0">
              <a:latin typeface="標楷體" panose="03000509000000000000" pitchFamily="65" charset="-120"/>
              <a:ea typeface="標楷體" panose="03000509000000000000" pitchFamily="65" charset="-120"/>
              <a:sym typeface="Wingdings 3" pitchFamily="18" charset="2"/>
            </a:endParaRPr>
          </a:p>
          <a:p>
            <a:r>
              <a:rPr lang="en-US" altLang="zh-TW" sz="1600" dirty="0">
                <a:latin typeface="標楷體" panose="03000509000000000000" pitchFamily="65" charset="-120"/>
                <a:ea typeface="標楷體" panose="03000509000000000000" pitchFamily="65" charset="-120"/>
                <a:sym typeface="Wingdings 3" pitchFamily="18" charset="2"/>
              </a:rPr>
              <a:t>    </a:t>
            </a:r>
            <a:r>
              <a:rPr lang="zh-TW" altLang="en-US" sz="1600" dirty="0">
                <a:latin typeface="標楷體" panose="03000509000000000000" pitchFamily="65" charset="-120"/>
                <a:ea typeface="標楷體" panose="03000509000000000000" pitchFamily="65" charset="-120"/>
                <a:sym typeface="Wingdings 3" pitchFamily="18" charset="2"/>
              </a:rPr>
              <a:t>度、光電器材。</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31</a:t>
            </a:fld>
            <a:endParaRPr lang="en-US" altLang="zh-TW"/>
          </a:p>
        </p:txBody>
      </p:sp>
    </p:spTree>
    <p:extLst>
      <p:ext uri="{BB962C8B-B14F-4D97-AF65-F5344CB8AC3E}">
        <p14:creationId xmlns:p14="http://schemas.microsoft.com/office/powerpoint/2010/main" val="42834716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sym typeface="Wingdings 3" pitchFamily="18" charset="2"/>
              </a:rPr>
              <a:t>(3)</a:t>
            </a:r>
            <a:r>
              <a:rPr lang="zh-TW" altLang="en-US" sz="1600" dirty="0">
                <a:latin typeface="標楷體" panose="03000509000000000000" pitchFamily="65" charset="-120"/>
                <a:ea typeface="標楷體" panose="03000509000000000000" pitchFamily="65" charset="-120"/>
                <a:sym typeface="Wingdings 3" pitchFamily="18" charset="2"/>
              </a:rPr>
              <a:t>分析敵情</a:t>
            </a:r>
          </a:p>
          <a:p>
            <a:r>
              <a:rPr lang="zh-TW" altLang="en-US" sz="1600" dirty="0" smtClean="0">
                <a:latin typeface="標楷體" panose="03000509000000000000" pitchFamily="65" charset="-120"/>
                <a:ea typeface="標楷體" panose="03000509000000000000" pitchFamily="65" charset="-120"/>
                <a:sym typeface="Wingdings 3" pitchFamily="18" charset="2"/>
              </a:rPr>
              <a:t>依據</a:t>
            </a:r>
            <a:r>
              <a:rPr lang="zh-TW" altLang="en-US" sz="1600" dirty="0">
                <a:latin typeface="標楷體" panose="03000509000000000000" pitchFamily="65" charset="-120"/>
                <a:ea typeface="標楷體" panose="03000509000000000000" pitchFamily="65" charset="-120"/>
                <a:sym typeface="Wingdings 3" pitchFamily="18" charset="2"/>
              </a:rPr>
              <a:t>戰場情報準備之評估敵軍威脅、研判敵可能行動等步驟加以分析。</a:t>
            </a:r>
            <a:endParaRPr lang="en-US" altLang="zh-TW" sz="1600" dirty="0">
              <a:latin typeface="標楷體" panose="03000509000000000000" pitchFamily="65" charset="-120"/>
              <a:ea typeface="標楷體" panose="03000509000000000000" pitchFamily="65" charset="-120"/>
              <a:sym typeface="Wingdings 3" pitchFamily="18" charset="2"/>
            </a:endParaRPr>
          </a:p>
          <a:p>
            <a:r>
              <a:rPr lang="en-US" altLang="zh-TW" sz="1600" dirty="0">
                <a:latin typeface="標楷體" panose="03000509000000000000" pitchFamily="65" charset="-120"/>
                <a:ea typeface="標楷體" panose="03000509000000000000" pitchFamily="65" charset="-120"/>
                <a:sym typeface="Wingdings 3" pitchFamily="18" charset="2"/>
              </a:rPr>
              <a:t>A.</a:t>
            </a:r>
            <a:r>
              <a:rPr lang="zh-TW" altLang="en-US" sz="1600" dirty="0">
                <a:latin typeface="標楷體" panose="03000509000000000000" pitchFamily="65" charset="-120"/>
                <a:ea typeface="標楷體" panose="03000509000000000000" pitchFamily="65" charset="-120"/>
                <a:sym typeface="Wingdings 3" pitchFamily="18" charset="2"/>
              </a:rPr>
              <a:t>評估敵軍威脅</a:t>
            </a:r>
          </a:p>
          <a:p>
            <a:r>
              <a:rPr lang="zh-TW" altLang="en-US" sz="1600" dirty="0">
                <a:latin typeface="標楷體" panose="03000509000000000000" pitchFamily="65" charset="-120"/>
                <a:ea typeface="標楷體" panose="03000509000000000000" pitchFamily="65" charset="-120"/>
                <a:sym typeface="Wingdings 3" pitchFamily="18" charset="2"/>
              </a:rPr>
              <a:t>連級通常於接受命令時，受領營級所繪製之敵軍戰術圖解，排長則可依據敵軍戰術圖解內容瞭解敵之戰鬥編組以及攻、防正面、寬度以及目標縱深等敵情資料。</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32</a:t>
            </a:fld>
            <a:endParaRPr lang="en-US" altLang="zh-TW"/>
          </a:p>
        </p:txBody>
      </p:sp>
    </p:spTree>
    <p:extLst>
      <p:ext uri="{BB962C8B-B14F-4D97-AF65-F5344CB8AC3E}">
        <p14:creationId xmlns:p14="http://schemas.microsoft.com/office/powerpoint/2010/main" val="29050214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sym typeface="Wingdings 3" pitchFamily="18" charset="2"/>
              </a:rPr>
              <a:t>B.</a:t>
            </a:r>
            <a:r>
              <a:rPr lang="zh-TW" altLang="en-US" sz="1600" dirty="0">
                <a:latin typeface="標楷體" panose="03000509000000000000" pitchFamily="65" charset="-120"/>
                <a:ea typeface="標楷體" panose="03000509000000000000" pitchFamily="65" charset="-120"/>
                <a:sym typeface="Wingdings 3" pitchFamily="18" charset="2"/>
              </a:rPr>
              <a:t>研判敵可能行動</a:t>
            </a:r>
          </a:p>
          <a:p>
            <a:r>
              <a:rPr lang="zh-TW" altLang="en-US" sz="1600" dirty="0">
                <a:latin typeface="標楷體" panose="03000509000000000000" pitchFamily="65" charset="-120"/>
                <a:ea typeface="標楷體" panose="03000509000000000000" pitchFamily="65" charset="-120"/>
                <a:sym typeface="Wingdings 3" pitchFamily="18" charset="2"/>
              </a:rPr>
              <a:t>依據敵軍戰術圖解研判將敵有能力實施，且影響我任務達成之可能行動列舉，並研判出敵較大可能行動以及敵軍特點與弱點</a:t>
            </a:r>
            <a:r>
              <a:rPr lang="en-US" altLang="zh-TW" sz="1600" dirty="0">
                <a:latin typeface="標楷體" panose="03000509000000000000" pitchFamily="65" charset="-120"/>
                <a:ea typeface="標楷體" panose="03000509000000000000" pitchFamily="65" charset="-120"/>
                <a:sym typeface="Wingdings 3" pitchFamily="18" charset="2"/>
              </a:rPr>
              <a:t>(</a:t>
            </a:r>
            <a:r>
              <a:rPr lang="zh-TW" altLang="en-US" sz="1600" dirty="0">
                <a:latin typeface="標楷體" panose="03000509000000000000" pitchFamily="65" charset="-120"/>
                <a:ea typeface="標楷體" panose="03000509000000000000" pitchFamily="65" charset="-120"/>
                <a:sym typeface="Wingdings 3" pitchFamily="18" charset="2"/>
              </a:rPr>
              <a:t>敵可能行動圖解</a:t>
            </a:r>
            <a:r>
              <a:rPr lang="en-US" altLang="zh-TW" sz="1600" dirty="0">
                <a:latin typeface="標楷體" panose="03000509000000000000" pitchFamily="65" charset="-120"/>
                <a:ea typeface="標楷體" panose="03000509000000000000" pitchFamily="65" charset="-120"/>
                <a:sym typeface="Wingdings 3" pitchFamily="18" charset="2"/>
              </a:rPr>
              <a:t>)</a:t>
            </a:r>
            <a:r>
              <a:rPr lang="zh-TW" altLang="en-US" sz="1600" dirty="0">
                <a:latin typeface="標楷體" panose="03000509000000000000" pitchFamily="65" charset="-120"/>
                <a:ea typeface="標楷體" panose="03000509000000000000" pitchFamily="65" charset="-120"/>
                <a:sym typeface="Wingdings 3" pitchFamily="18" charset="2"/>
              </a:rPr>
              <a:t>。</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33</a:t>
            </a:fld>
            <a:endParaRPr lang="en-US" altLang="zh-TW"/>
          </a:p>
        </p:txBody>
      </p:sp>
    </p:spTree>
    <p:extLst>
      <p:ext uri="{BB962C8B-B14F-4D97-AF65-F5344CB8AC3E}">
        <p14:creationId xmlns:p14="http://schemas.microsoft.com/office/powerpoint/2010/main" val="415252357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排長接受命令後，依據新獲得敵情、上級律定任務實施狀況分析、判斷並結合有關單位協調結果，擬定初步行動腹案並填入「作戰階段管制表」，概分如下：</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1.</a:t>
            </a:r>
            <a:r>
              <a:rPr lang="zh-TW" altLang="en-US" sz="1600" dirty="0">
                <a:latin typeface="標楷體" panose="03000509000000000000" pitchFamily="65" charset="-120"/>
                <a:ea typeface="標楷體" panose="03000509000000000000" pitchFamily="65" charset="-120"/>
              </a:rPr>
              <a:t>各部隊任務及編組</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2.</a:t>
            </a:r>
            <a:r>
              <a:rPr lang="zh-TW" altLang="en-US" sz="1600" dirty="0">
                <a:latin typeface="標楷體" panose="03000509000000000000" pitchFamily="65" charset="-120"/>
                <a:ea typeface="標楷體" panose="03000509000000000000" pitchFamily="65" charset="-120"/>
              </a:rPr>
              <a:t>戰鬥隊形</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3.</a:t>
            </a:r>
            <a:r>
              <a:rPr lang="zh-TW" altLang="en-US" sz="1600" dirty="0">
                <a:latin typeface="標楷體" panose="03000509000000000000" pitchFamily="65" charset="-120"/>
                <a:ea typeface="標楷體" panose="03000509000000000000" pitchFamily="65" charset="-120"/>
              </a:rPr>
              <a:t>配屬部隊運用</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4.</a:t>
            </a:r>
            <a:r>
              <a:rPr lang="zh-TW" altLang="en-US" sz="1600" dirty="0">
                <a:latin typeface="標楷體" panose="03000509000000000000" pitchFamily="65" charset="-120"/>
                <a:ea typeface="標楷體" panose="03000509000000000000" pitchFamily="65" charset="-120"/>
              </a:rPr>
              <a:t>警戒措施</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34</a:t>
            </a:fld>
            <a:endParaRPr lang="en-US" altLang="zh-TW"/>
          </a:p>
        </p:txBody>
      </p:sp>
    </p:spTree>
    <p:extLst>
      <p:ext uri="{BB962C8B-B14F-4D97-AF65-F5344CB8AC3E}">
        <p14:creationId xmlns:p14="http://schemas.microsoft.com/office/powerpoint/2010/main" val="40503087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「作戰階段管制表」範例</a:t>
            </a: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35</a:t>
            </a:fld>
            <a:endParaRPr lang="en-US" altLang="zh-TW"/>
          </a:p>
        </p:txBody>
      </p:sp>
    </p:spTree>
    <p:extLst>
      <p:ext uri="{BB962C8B-B14F-4D97-AF65-F5344CB8AC3E}">
        <p14:creationId xmlns:p14="http://schemas.microsoft.com/office/powerpoint/2010/main" val="208018950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1.</a:t>
            </a:r>
            <a:r>
              <a:rPr lang="zh-TW" altLang="en-US" sz="1600" dirty="0">
                <a:latin typeface="標楷體" panose="03000509000000000000" pitchFamily="65" charset="-120"/>
                <a:ea typeface="標楷體" panose="03000509000000000000" pitchFamily="65" charset="-120"/>
              </a:rPr>
              <a:t>計畫偵察</a:t>
            </a:r>
          </a:p>
          <a:p>
            <a:r>
              <a:rPr lang="zh-TW" altLang="en-US" sz="1600" dirty="0">
                <a:latin typeface="標楷體" panose="03000509000000000000" pitchFamily="65" charset="-120"/>
                <a:ea typeface="標楷體" panose="03000509000000000000" pitchFamily="65" charset="-120"/>
              </a:rPr>
              <a:t>偵察為瞭解狀況，獲得敵情資料之有效手段；分為圖上偵察與現地偵察並決定偵察時間、方式、路線、地點、偵察事項。</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2.</a:t>
            </a:r>
            <a:r>
              <a:rPr lang="zh-TW" altLang="en-US" sz="1600" dirty="0">
                <a:latin typeface="標楷體" panose="03000509000000000000" pitchFamily="65" charset="-120"/>
                <a:ea typeface="標楷體" panose="03000509000000000000" pitchFamily="65" charset="-120"/>
              </a:rPr>
              <a:t>計畫下達命令</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rPr>
              <a:t>排長不論是否實施現地偵察，均應先決定下達命令時間、地點。</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36</a:t>
            </a:fld>
            <a:endParaRPr lang="en-US" altLang="zh-TW"/>
          </a:p>
        </p:txBody>
      </p:sp>
    </p:spTree>
    <p:extLst>
      <p:ext uri="{BB962C8B-B14F-4D97-AF65-F5344CB8AC3E}">
        <p14:creationId xmlns:p14="http://schemas.microsoft.com/office/powerpoint/2010/main" val="88697589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3.</a:t>
            </a:r>
            <a:r>
              <a:rPr lang="zh-TW" altLang="en-US" sz="1600" dirty="0">
                <a:latin typeface="標楷體" panose="03000509000000000000" pitchFamily="65" charset="-120"/>
                <a:ea typeface="標楷體" panose="03000509000000000000" pitchFamily="65" charset="-120"/>
              </a:rPr>
              <a:t>部隊調動</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rPr>
              <a:t>指示部隊以何種隊形、沿何地、何時運動至何地。</a:t>
            </a:r>
            <a:endParaRPr lang="en-US" altLang="zh-TW" sz="1600" dirty="0">
              <a:latin typeface="標楷體" panose="03000509000000000000" pitchFamily="65" charset="-120"/>
              <a:ea typeface="標楷體" panose="03000509000000000000" pitchFamily="65" charset="-120"/>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37</a:t>
            </a:fld>
            <a:endParaRPr lang="en-US" altLang="zh-TW"/>
          </a:p>
        </p:txBody>
      </p:sp>
    </p:spTree>
    <p:extLst>
      <p:ext uri="{BB962C8B-B14F-4D97-AF65-F5344CB8AC3E}">
        <p14:creationId xmlns:p14="http://schemas.microsoft.com/office/powerpoint/2010/main" val="337642022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1.</a:t>
            </a:r>
            <a:r>
              <a:rPr lang="zh-TW" altLang="en-US" sz="1600" dirty="0">
                <a:latin typeface="標楷體" panose="03000509000000000000" pitchFamily="65" charset="-120"/>
                <a:ea typeface="標楷體" panose="03000509000000000000" pitchFamily="65" charset="-120"/>
              </a:rPr>
              <a:t>偵察敵情</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rPr>
              <a:t>偵察為瞭解狀況，獲得敵情資料之有效手段；分為圖上偵察與現地偵察並決定偵察時間、方式等事項。</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2.</a:t>
            </a:r>
            <a:r>
              <a:rPr lang="zh-TW" altLang="en-US" sz="1600" dirty="0">
                <a:latin typeface="標楷體" panose="03000509000000000000" pitchFamily="65" charset="-120"/>
                <a:ea typeface="標楷體" panose="03000509000000000000" pitchFamily="65" charset="-120"/>
              </a:rPr>
              <a:t>偵察地形</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rPr>
              <a:t>依照地形五大要素</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觀測與射擊、隱蔽與掩蔽、障礙、地形要點、接近路線實施偵察。</a:t>
            </a:r>
            <a:endParaRPr lang="en-US" altLang="zh-TW" sz="1600" dirty="0">
              <a:latin typeface="標楷體" panose="03000509000000000000" pitchFamily="65" charset="-120"/>
              <a:ea typeface="標楷體" panose="03000509000000000000" pitchFamily="65" charset="-120"/>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38</a:t>
            </a:fld>
            <a:endParaRPr lang="en-US" altLang="zh-TW"/>
          </a:p>
        </p:txBody>
      </p:sp>
    </p:spTree>
    <p:extLst>
      <p:ext uri="{BB962C8B-B14F-4D97-AF65-F5344CB8AC3E}">
        <p14:creationId xmlns:p14="http://schemas.microsoft.com/office/powerpoint/2010/main" val="257602792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就偵察結果，修正初步計畫腹案，完成行動計畫，完成計畫後須向連長實施反向簡報並核可，方式區分如下：</a:t>
            </a:r>
          </a:p>
          <a:p>
            <a:r>
              <a:rPr lang="en-US" altLang="zh-TW" sz="1600" dirty="0">
                <a:latin typeface="標楷體" panose="03000509000000000000" pitchFamily="65" charset="-120"/>
                <a:ea typeface="標楷體" panose="03000509000000000000" pitchFamily="65" charset="-120"/>
              </a:rPr>
              <a:t>1.</a:t>
            </a:r>
            <a:r>
              <a:rPr lang="zh-TW" altLang="en-US" sz="1600" dirty="0">
                <a:latin typeface="標楷體" panose="03000509000000000000" pitchFamily="65" charset="-120"/>
                <a:ea typeface="標楷體" panose="03000509000000000000" pitchFamily="65" charset="-120"/>
              </a:rPr>
              <a:t>當面簡報：時間有餘由排長至連指揮所實施。</a:t>
            </a:r>
          </a:p>
          <a:p>
            <a:r>
              <a:rPr lang="en-US" altLang="zh-TW" sz="1600" dirty="0">
                <a:latin typeface="標楷體" panose="03000509000000000000" pitchFamily="65" charset="-120"/>
                <a:ea typeface="標楷體" panose="03000509000000000000" pitchFamily="65" charset="-120"/>
              </a:rPr>
              <a:t>2.</a:t>
            </a:r>
            <a:r>
              <a:rPr lang="zh-TW" altLang="en-US" sz="1600" dirty="0">
                <a:latin typeface="標楷體" panose="03000509000000000000" pitchFamily="65" charset="-120"/>
                <a:ea typeface="標楷體" panose="03000509000000000000" pitchFamily="65" charset="-120"/>
              </a:rPr>
              <a:t>文件方式實施簡報：以書面資料呈閱。</a:t>
            </a:r>
          </a:p>
          <a:p>
            <a:r>
              <a:rPr lang="en-US" altLang="zh-TW" sz="1600" dirty="0">
                <a:latin typeface="標楷體" panose="03000509000000000000" pitchFamily="65" charset="-120"/>
                <a:ea typeface="標楷體" panose="03000509000000000000" pitchFamily="65" charset="-120"/>
              </a:rPr>
              <a:t>3.</a:t>
            </a:r>
            <a:r>
              <a:rPr lang="zh-TW" altLang="en-US" sz="1600" dirty="0">
                <a:latin typeface="標楷體" panose="03000509000000000000" pitchFamily="65" charset="-120"/>
                <a:ea typeface="標楷體" panose="03000509000000000000" pitchFamily="65" charset="-120"/>
              </a:rPr>
              <a:t>通信手段實施簡報：時間緊急時僅回報行動方案。</a:t>
            </a:r>
            <a:endParaRPr lang="en-US" altLang="zh-TW" sz="1600" dirty="0">
              <a:latin typeface="標楷體" panose="03000509000000000000" pitchFamily="65" charset="-120"/>
              <a:ea typeface="標楷體" panose="03000509000000000000" pitchFamily="65" charset="-120"/>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39</a:t>
            </a:fld>
            <a:endParaRPr lang="en-US" altLang="zh-TW"/>
          </a:p>
        </p:txBody>
      </p:sp>
    </p:spTree>
    <p:extLst>
      <p:ext uri="{BB962C8B-B14F-4D97-AF65-F5344CB8AC3E}">
        <p14:creationId xmlns:p14="http://schemas.microsoft.com/office/powerpoint/2010/main" val="35853520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sym typeface="Wingdings 3" pitchFamily="18" charset="2"/>
              </a:rPr>
              <a:t>在原有「指揮程序」與「計畫作為」基礎下，將程序區分「計畫作為、準備、執行」三階段，發展出適用於地面部隊軍團至營級階層之「指參作業程序」。同為參謀本部階層「聯合作戰計畫作為及執行程序」體系之ㄧ環；儘管不同階層、軍種之計畫作為程序步驟可能相異，但思維邏輯、功能及目的，皆同為解決軍事作戰行動問題而設計，因此，其作為要領均大致相同，可一體適用。</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4</a:t>
            </a:fld>
            <a:endParaRPr lang="en-US" altLang="zh-TW"/>
          </a:p>
        </p:txBody>
      </p:sp>
    </p:spTree>
    <p:extLst>
      <p:ext uri="{BB962C8B-B14F-4D97-AF65-F5344CB8AC3E}">
        <p14:creationId xmlns:p14="http://schemas.microsoft.com/office/powerpoint/2010/main" val="261977430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依據命令五段格式下達命令。</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1.</a:t>
            </a:r>
            <a:r>
              <a:rPr lang="zh-TW" altLang="en-US" sz="1600" dirty="0">
                <a:latin typeface="標楷體" panose="03000509000000000000" pitchFamily="65" charset="-120"/>
                <a:ea typeface="標楷體" panose="03000509000000000000" pitchFamily="65" charset="-120"/>
              </a:rPr>
              <a:t>狀況：敵情、上級、友軍。</a:t>
            </a:r>
          </a:p>
          <a:p>
            <a:r>
              <a:rPr lang="en-US" altLang="zh-TW" sz="1600" dirty="0">
                <a:latin typeface="標楷體" panose="03000509000000000000" pitchFamily="65" charset="-120"/>
                <a:ea typeface="標楷體" panose="03000509000000000000" pitchFamily="65" charset="-120"/>
              </a:rPr>
              <a:t>2.</a:t>
            </a:r>
            <a:r>
              <a:rPr lang="zh-TW" altLang="en-US" sz="1600" dirty="0">
                <a:latin typeface="標楷體" panose="03000509000000000000" pitchFamily="65" charset="-120"/>
                <a:ea typeface="標楷體" panose="03000509000000000000" pitchFamily="65" charset="-120"/>
              </a:rPr>
              <a:t>任務。</a:t>
            </a:r>
          </a:p>
          <a:p>
            <a:r>
              <a:rPr lang="en-US" altLang="zh-TW" sz="1600" dirty="0">
                <a:latin typeface="標楷體" panose="03000509000000000000" pitchFamily="65" charset="-120"/>
                <a:ea typeface="標楷體" panose="03000509000000000000" pitchFamily="65" charset="-120"/>
              </a:rPr>
              <a:t>3.</a:t>
            </a:r>
            <a:r>
              <a:rPr lang="zh-TW" altLang="en-US" sz="1600" dirty="0">
                <a:latin typeface="標楷體" panose="03000509000000000000" pitchFamily="65" charset="-120"/>
                <a:ea typeface="標楷體" panose="03000509000000000000" pitchFamily="65" charset="-120"/>
              </a:rPr>
              <a:t>執行：</a:t>
            </a:r>
          </a:p>
          <a:p>
            <a:r>
              <a:rPr lang="en-US" altLang="zh-TW" sz="1600" dirty="0">
                <a:latin typeface="標楷體" panose="03000509000000000000" pitchFamily="65" charset="-120"/>
                <a:ea typeface="標楷體" panose="03000509000000000000" pitchFamily="65" charset="-120"/>
              </a:rPr>
              <a:t>(1)</a:t>
            </a:r>
            <a:r>
              <a:rPr lang="zh-TW" altLang="en-US" sz="1600" dirty="0">
                <a:latin typeface="標楷體" panose="03000509000000000000" pitchFamily="65" charset="-120"/>
                <a:ea typeface="標楷體" panose="03000509000000000000" pitchFamily="65" charset="-120"/>
              </a:rPr>
              <a:t>作戰構想。</a:t>
            </a:r>
          </a:p>
          <a:p>
            <a:r>
              <a:rPr lang="en-US" altLang="zh-TW" sz="1600" dirty="0">
                <a:latin typeface="標楷體" panose="03000509000000000000" pitchFamily="65" charset="-120"/>
                <a:ea typeface="標楷體" panose="03000509000000000000" pitchFamily="65" charset="-120"/>
              </a:rPr>
              <a:t>(2)</a:t>
            </a:r>
            <a:r>
              <a:rPr lang="zh-TW" altLang="en-US" sz="1600" dirty="0">
                <a:latin typeface="標楷體" panose="03000509000000000000" pitchFamily="65" charset="-120"/>
                <a:ea typeface="標楷體" panose="03000509000000000000" pitchFamily="65" charset="-120"/>
              </a:rPr>
              <a:t>各部隊任務。</a:t>
            </a:r>
          </a:p>
          <a:p>
            <a:r>
              <a:rPr lang="en-US" altLang="zh-TW" sz="1600" dirty="0">
                <a:latin typeface="標楷體" panose="03000509000000000000" pitchFamily="65" charset="-120"/>
                <a:ea typeface="標楷體" panose="03000509000000000000" pitchFamily="65" charset="-120"/>
              </a:rPr>
              <a:t>(3)</a:t>
            </a:r>
            <a:r>
              <a:rPr lang="zh-TW" altLang="en-US" sz="1600" dirty="0">
                <a:latin typeface="標楷體" panose="03000509000000000000" pitchFamily="65" charset="-120"/>
                <a:ea typeface="標楷體" panose="03000509000000000000" pitchFamily="65" charset="-120"/>
              </a:rPr>
              <a:t>協調指示事項。</a:t>
            </a:r>
          </a:p>
          <a:p>
            <a:r>
              <a:rPr lang="en-US" altLang="zh-TW" sz="1600" dirty="0">
                <a:latin typeface="標楷體" panose="03000509000000000000" pitchFamily="65" charset="-120"/>
                <a:ea typeface="標楷體" panose="03000509000000000000" pitchFamily="65" charset="-120"/>
              </a:rPr>
              <a:t>4.</a:t>
            </a:r>
            <a:r>
              <a:rPr lang="zh-TW" altLang="en-US" sz="1600" dirty="0">
                <a:latin typeface="標楷體" panose="03000509000000000000" pitchFamily="65" charset="-120"/>
                <a:ea typeface="標楷體" panose="03000509000000000000" pitchFamily="65" charset="-120"/>
              </a:rPr>
              <a:t>勤務支援與政戰。</a:t>
            </a:r>
          </a:p>
          <a:p>
            <a:r>
              <a:rPr lang="en-US" altLang="zh-TW" sz="1600" dirty="0">
                <a:latin typeface="標楷體" panose="03000509000000000000" pitchFamily="65" charset="-120"/>
                <a:ea typeface="標楷體" panose="03000509000000000000" pitchFamily="65" charset="-120"/>
              </a:rPr>
              <a:t>5.</a:t>
            </a:r>
            <a:r>
              <a:rPr lang="zh-TW" altLang="en-US" sz="1600" dirty="0">
                <a:latin typeface="標楷體" panose="03000509000000000000" pitchFamily="65" charset="-120"/>
                <a:ea typeface="標楷體" panose="03000509000000000000" pitchFamily="65" charset="-120"/>
              </a:rPr>
              <a:t>指揮與通信電子。</a:t>
            </a:r>
            <a:endParaRPr lang="en-US" altLang="zh-TW" sz="1600" dirty="0">
              <a:latin typeface="標楷體" panose="03000509000000000000" pitchFamily="65" charset="-120"/>
              <a:ea typeface="標楷體" panose="03000509000000000000" pitchFamily="65" charset="-120"/>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40</a:t>
            </a:fld>
            <a:endParaRPr lang="en-US" altLang="zh-TW"/>
          </a:p>
        </p:txBody>
      </p:sp>
    </p:spTree>
    <p:extLst>
      <p:ext uri="{BB962C8B-B14F-4D97-AF65-F5344CB8AC3E}">
        <p14:creationId xmlns:p14="http://schemas.microsoft.com/office/powerpoint/2010/main" val="358711730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400" dirty="0">
                <a:latin typeface="標楷體" panose="03000509000000000000" pitchFamily="65" charset="-120"/>
                <a:ea typeface="標楷體" panose="03000509000000000000" pitchFamily="65" charset="-120"/>
              </a:rPr>
              <a:t>1.</a:t>
            </a:r>
            <a:r>
              <a:rPr lang="zh-TW" altLang="en-US" sz="1400" dirty="0">
                <a:latin typeface="標楷體" panose="03000509000000000000" pitchFamily="65" charset="-120"/>
                <a:ea typeface="標楷體" panose="03000509000000000000" pitchFamily="65" charset="-120"/>
              </a:rPr>
              <a:t>派遣警戒掩護</a:t>
            </a:r>
            <a:r>
              <a:rPr lang="en-US" altLang="zh-TW" sz="1400" dirty="0">
                <a:latin typeface="標楷體" panose="03000509000000000000" pitchFamily="65" charset="-120"/>
                <a:ea typeface="標楷體" panose="03000509000000000000" pitchFamily="65" charset="-120"/>
              </a:rPr>
              <a:t>(</a:t>
            </a:r>
            <a:r>
              <a:rPr lang="zh-TW" altLang="en-US" sz="1400" dirty="0">
                <a:latin typeface="標楷體" panose="03000509000000000000" pitchFamily="65" charset="-120"/>
                <a:ea typeface="標楷體" panose="03000509000000000000" pitchFamily="65" charset="-120"/>
              </a:rPr>
              <a:t>視地點現況派出</a:t>
            </a:r>
            <a:r>
              <a:rPr lang="en-US" altLang="zh-TW" sz="1400" dirty="0">
                <a:latin typeface="標楷體" panose="03000509000000000000" pitchFamily="65" charset="-120"/>
                <a:ea typeface="標楷體" panose="03000509000000000000" pitchFamily="65" charset="-120"/>
              </a:rPr>
              <a:t>)</a:t>
            </a:r>
          </a:p>
          <a:p>
            <a:r>
              <a:rPr lang="en-US" altLang="zh-TW" sz="1400" dirty="0">
                <a:latin typeface="標楷體" panose="03000509000000000000" pitchFamily="65" charset="-120"/>
                <a:ea typeface="標楷體" panose="03000509000000000000" pitchFamily="65" charset="-120"/>
              </a:rPr>
              <a:t>2.</a:t>
            </a:r>
            <a:r>
              <a:rPr lang="zh-TW" altLang="en-US" sz="1400" dirty="0">
                <a:latin typeface="標楷體" panose="03000509000000000000" pitchFamily="65" charset="-120"/>
                <a:ea typeface="標楷體" panose="03000509000000000000" pitchFamily="65" charset="-120"/>
              </a:rPr>
              <a:t>介紹方向地形</a:t>
            </a:r>
            <a:r>
              <a:rPr lang="en-US" altLang="zh-TW" sz="1400" dirty="0">
                <a:latin typeface="標楷體" panose="03000509000000000000" pitchFamily="65" charset="-120"/>
                <a:ea typeface="標楷體" panose="03000509000000000000" pitchFamily="65" charset="-120"/>
              </a:rPr>
              <a:t>(</a:t>
            </a:r>
            <a:r>
              <a:rPr lang="zh-TW" altLang="en-US" sz="1400" dirty="0">
                <a:latin typeface="標楷體" panose="03000509000000000000" pitchFamily="65" charset="-120"/>
                <a:ea typeface="標楷體" panose="03000509000000000000" pitchFamily="65" charset="-120"/>
              </a:rPr>
              <a:t>結合地圖或數位儀表，使受命者了解實際地理或電磁環境</a:t>
            </a:r>
            <a:r>
              <a:rPr lang="en-US" altLang="zh-TW" sz="1400" dirty="0">
                <a:latin typeface="標楷體" panose="03000509000000000000" pitchFamily="65" charset="-120"/>
                <a:ea typeface="標楷體" panose="03000509000000000000" pitchFamily="65" charset="-120"/>
              </a:rPr>
              <a:t>)</a:t>
            </a:r>
          </a:p>
          <a:p>
            <a:r>
              <a:rPr lang="en-US" altLang="zh-TW" sz="1400" dirty="0">
                <a:latin typeface="標楷體" panose="03000509000000000000" pitchFamily="65" charset="-120"/>
                <a:ea typeface="標楷體" panose="03000509000000000000" pitchFamily="65" charset="-120"/>
              </a:rPr>
              <a:t>3.</a:t>
            </a:r>
            <a:r>
              <a:rPr lang="zh-TW" altLang="en-US" sz="1400" dirty="0">
                <a:latin typeface="標楷體" panose="03000509000000000000" pitchFamily="65" charset="-120"/>
                <a:ea typeface="標楷體" panose="03000509000000000000" pitchFamily="65" charset="-120"/>
              </a:rPr>
              <a:t>下達命令</a:t>
            </a:r>
          </a:p>
          <a:p>
            <a:r>
              <a:rPr lang="en-US" altLang="zh-TW" sz="1400" dirty="0">
                <a:latin typeface="標楷體" panose="03000509000000000000" pitchFamily="65" charset="-120"/>
                <a:ea typeface="標楷體" panose="03000509000000000000" pitchFamily="65" charset="-120"/>
              </a:rPr>
              <a:t>(1)</a:t>
            </a:r>
            <a:r>
              <a:rPr lang="zh-TW" altLang="en-US" sz="1400" dirty="0">
                <a:latin typeface="標楷體" panose="03000509000000000000" pitchFamily="65" charset="-120"/>
                <a:ea typeface="標楷體" panose="03000509000000000000" pitchFamily="65" charset="-120"/>
              </a:rPr>
              <a:t>敵情：限於敵之行動及對我電戰妨害部分。</a:t>
            </a:r>
          </a:p>
          <a:p>
            <a:r>
              <a:rPr lang="en-US" altLang="zh-TW" sz="1400" dirty="0">
                <a:latin typeface="標楷體" panose="03000509000000000000" pitchFamily="65" charset="-120"/>
                <a:ea typeface="標楷體" panose="03000509000000000000" pitchFamily="65" charset="-120"/>
              </a:rPr>
              <a:t>(2)</a:t>
            </a:r>
            <a:r>
              <a:rPr lang="zh-TW" altLang="en-US" sz="1400" dirty="0">
                <a:latin typeface="標楷體" panose="03000509000000000000" pitchFamily="65" charset="-120"/>
                <a:ea typeface="標楷體" panose="03000509000000000000" pitchFamily="65" charset="-120"/>
              </a:rPr>
              <a:t>友軍：視需要而定，若需要時亦限於與我電戰作業有關部分。</a:t>
            </a:r>
          </a:p>
          <a:p>
            <a:r>
              <a:rPr lang="en-US" altLang="zh-TW" sz="1400" dirty="0">
                <a:latin typeface="標楷體" panose="03000509000000000000" pitchFamily="65" charset="-120"/>
                <a:ea typeface="標楷體" panose="03000509000000000000" pitchFamily="65" charset="-120"/>
              </a:rPr>
              <a:t>(3)</a:t>
            </a:r>
            <a:r>
              <a:rPr lang="zh-TW" altLang="en-US" sz="1400" dirty="0">
                <a:latin typeface="標楷體" panose="03000509000000000000" pitchFamily="65" charset="-120"/>
                <a:ea typeface="標楷體" panose="03000509000000000000" pitchFamily="65" charset="-120"/>
              </a:rPr>
              <a:t>任務</a:t>
            </a:r>
          </a:p>
          <a:p>
            <a:r>
              <a:rPr lang="en-US" altLang="zh-TW" sz="1400" dirty="0">
                <a:latin typeface="標楷體" panose="03000509000000000000" pitchFamily="65" charset="-120"/>
                <a:ea typeface="標楷體" panose="03000509000000000000" pitchFamily="65" charset="-120"/>
              </a:rPr>
              <a:t>A.</a:t>
            </a:r>
            <a:r>
              <a:rPr lang="zh-TW" altLang="en-US" sz="1400" dirty="0">
                <a:latin typeface="標楷體" panose="03000509000000000000" pitchFamily="65" charset="-120"/>
                <a:ea typeface="標楷體" panose="03000509000000000000" pitchFamily="65" charset="-120"/>
              </a:rPr>
              <a:t>我軍任務。</a:t>
            </a:r>
            <a:r>
              <a:rPr lang="en-US" altLang="zh-TW" sz="1400" dirty="0">
                <a:latin typeface="標楷體" panose="03000509000000000000" pitchFamily="65" charset="-120"/>
                <a:ea typeface="標楷體" panose="03000509000000000000" pitchFamily="65" charset="-120"/>
              </a:rPr>
              <a:t>B.</a:t>
            </a:r>
            <a:r>
              <a:rPr lang="zh-TW" altLang="en-US" sz="1400" dirty="0">
                <a:latin typeface="標楷體" panose="03000509000000000000" pitchFamily="65" charset="-120"/>
                <a:ea typeface="標楷體" panose="03000509000000000000" pitchFamily="65" charset="-120"/>
              </a:rPr>
              <a:t>我電戰任務。</a:t>
            </a:r>
          </a:p>
          <a:p>
            <a:r>
              <a:rPr lang="en-US" altLang="zh-TW" sz="1400" dirty="0">
                <a:latin typeface="標楷體" panose="03000509000000000000" pitchFamily="65" charset="-120"/>
                <a:ea typeface="標楷體" panose="03000509000000000000" pitchFamily="65" charset="-120"/>
              </a:rPr>
              <a:t>(4)</a:t>
            </a:r>
            <a:r>
              <a:rPr lang="zh-TW" altLang="en-US" sz="1400" dirty="0">
                <a:latin typeface="標楷體" panose="03000509000000000000" pitchFamily="65" charset="-120"/>
                <a:ea typeface="標楷體" panose="03000509000000000000" pitchFamily="65" charset="-120"/>
              </a:rPr>
              <a:t>各項作業單位之任務</a:t>
            </a:r>
          </a:p>
          <a:p>
            <a:r>
              <a:rPr lang="en-US" altLang="zh-TW" sz="1400" dirty="0">
                <a:latin typeface="標楷體" panose="03000509000000000000" pitchFamily="65" charset="-120"/>
                <a:ea typeface="標楷體" panose="03000509000000000000" pitchFamily="65" charset="-120"/>
              </a:rPr>
              <a:t>A.</a:t>
            </a:r>
            <a:r>
              <a:rPr lang="zh-TW" altLang="en-US" sz="1400" dirty="0">
                <a:latin typeface="標楷體" panose="03000509000000000000" pitchFamily="65" charset="-120"/>
                <a:ea typeface="標楷體" panose="03000509000000000000" pitchFamily="65" charset="-120"/>
              </a:rPr>
              <a:t>敘述按建制單位之順序</a:t>
            </a:r>
            <a:r>
              <a:rPr lang="en-US" altLang="zh-TW" sz="1400" dirty="0">
                <a:latin typeface="標楷體" panose="03000509000000000000" pitchFamily="65" charset="-120"/>
                <a:ea typeface="標楷體" panose="03000509000000000000" pitchFamily="65" charset="-120"/>
              </a:rPr>
              <a:t>(</a:t>
            </a:r>
            <a:r>
              <a:rPr lang="zh-TW" altLang="en-US" sz="1400" dirty="0">
                <a:latin typeface="標楷體" panose="03000509000000000000" pitchFamily="65" charset="-120"/>
                <a:ea typeface="標楷體" panose="03000509000000000000" pitchFamily="65" charset="-120"/>
              </a:rPr>
              <a:t>或作業編組順序</a:t>
            </a:r>
            <a:r>
              <a:rPr lang="en-US" altLang="zh-TW" sz="1400" dirty="0">
                <a:latin typeface="標楷體" panose="03000509000000000000" pitchFamily="65" charset="-120"/>
                <a:ea typeface="標楷體" panose="03000509000000000000" pitchFamily="65" charset="-120"/>
              </a:rPr>
              <a:t>)</a:t>
            </a:r>
            <a:r>
              <a:rPr lang="zh-TW" altLang="en-US" sz="1400" dirty="0">
                <a:latin typeface="標楷體" panose="03000509000000000000" pitchFamily="65" charset="-120"/>
                <a:ea typeface="標楷體" panose="03000509000000000000" pitchFamily="65" charset="-120"/>
              </a:rPr>
              <a:t>詳細說明之</a:t>
            </a:r>
          </a:p>
          <a:p>
            <a:r>
              <a:rPr lang="en-US" altLang="zh-TW" sz="1400" dirty="0">
                <a:latin typeface="標楷體" panose="03000509000000000000" pitchFamily="65" charset="-120"/>
                <a:ea typeface="標楷體" panose="03000509000000000000" pitchFamily="65" charset="-120"/>
              </a:rPr>
              <a:t>B.</a:t>
            </a:r>
            <a:r>
              <a:rPr lang="zh-TW" altLang="en-US" sz="1400" dirty="0">
                <a:latin typeface="標楷體" panose="03000509000000000000" pitchFamily="65" charset="-120"/>
                <a:ea typeface="標楷體" panose="03000509000000000000" pitchFamily="65" charset="-120"/>
              </a:rPr>
              <a:t>如有計畫命令圖</a:t>
            </a:r>
            <a:r>
              <a:rPr lang="en-US" altLang="zh-TW" sz="1400" dirty="0">
                <a:latin typeface="標楷體" panose="03000509000000000000" pitchFamily="65" charset="-120"/>
                <a:ea typeface="標楷體" panose="03000509000000000000" pitchFamily="65" charset="-120"/>
              </a:rPr>
              <a:t>(</a:t>
            </a:r>
            <a:r>
              <a:rPr lang="zh-TW" altLang="en-US" sz="1400" dirty="0">
                <a:latin typeface="標楷體" panose="03000509000000000000" pitchFamily="65" charset="-120"/>
                <a:ea typeface="標楷體" panose="03000509000000000000" pitchFamily="65" charset="-120"/>
              </a:rPr>
              <a:t>表</a:t>
            </a:r>
            <a:r>
              <a:rPr lang="en-US" altLang="zh-TW" sz="1400" dirty="0">
                <a:latin typeface="標楷體" panose="03000509000000000000" pitchFamily="65" charset="-120"/>
                <a:ea typeface="標楷體" panose="03000509000000000000" pitchFamily="65" charset="-120"/>
              </a:rPr>
              <a:t>)</a:t>
            </a:r>
            <a:r>
              <a:rPr lang="zh-TW" altLang="en-US" sz="1400" dirty="0">
                <a:latin typeface="標楷體" panose="03000509000000000000" pitchFamily="65" charset="-120"/>
                <a:ea typeface="標楷體" panose="03000509000000000000" pitchFamily="65" charset="-120"/>
              </a:rPr>
              <a:t>時，一面將該圖交予受令者並說明其主要任務，圖</a:t>
            </a:r>
            <a:r>
              <a:rPr lang="en-US" altLang="zh-TW" sz="1400" dirty="0">
                <a:latin typeface="標楷體" panose="03000509000000000000" pitchFamily="65" charset="-120"/>
                <a:ea typeface="標楷體" panose="03000509000000000000" pitchFamily="65" charset="-120"/>
              </a:rPr>
              <a:t>(</a:t>
            </a:r>
            <a:r>
              <a:rPr lang="zh-TW" altLang="en-US" sz="1400" dirty="0">
                <a:latin typeface="標楷體" panose="03000509000000000000" pitchFamily="65" charset="-120"/>
                <a:ea typeface="標楷體" panose="03000509000000000000" pitchFamily="65" charset="-120"/>
              </a:rPr>
              <a:t>表</a:t>
            </a:r>
            <a:r>
              <a:rPr lang="en-US" altLang="zh-TW" sz="1400" dirty="0">
                <a:latin typeface="標楷體" panose="03000509000000000000" pitchFamily="65" charset="-120"/>
                <a:ea typeface="標楷體" panose="03000509000000000000" pitchFamily="65" charset="-120"/>
              </a:rPr>
              <a:t>)</a:t>
            </a:r>
            <a:r>
              <a:rPr lang="zh-TW" altLang="en-US" sz="1400" dirty="0">
                <a:latin typeface="標楷體" panose="03000509000000000000" pitchFamily="65" charset="-120"/>
                <a:ea typeface="標楷體" panose="03000509000000000000" pitchFamily="65" charset="-120"/>
              </a:rPr>
              <a:t>內已顯示部分則不應重述。</a:t>
            </a:r>
          </a:p>
          <a:p>
            <a:r>
              <a:rPr lang="en-US" altLang="zh-TW" sz="1400" dirty="0">
                <a:latin typeface="標楷體" panose="03000509000000000000" pitchFamily="65" charset="-120"/>
                <a:ea typeface="標楷體" panose="03000509000000000000" pitchFamily="65" charset="-120"/>
              </a:rPr>
              <a:t>(5)</a:t>
            </a:r>
            <a:r>
              <a:rPr lang="zh-TW" altLang="en-US" sz="1400" dirty="0">
                <a:latin typeface="標楷體" panose="03000509000000000000" pitchFamily="65" charset="-120"/>
                <a:ea typeface="標楷體" panose="03000509000000000000" pitchFamily="65" charset="-120"/>
              </a:rPr>
              <a:t>說明通信電子資訊現行作業程序及通信作業規定是否有效</a:t>
            </a:r>
          </a:p>
          <a:p>
            <a:r>
              <a:rPr lang="en-US" altLang="zh-TW" sz="1400" dirty="0">
                <a:latin typeface="標楷體" panose="03000509000000000000" pitchFamily="65" charset="-120"/>
                <a:ea typeface="標楷體" panose="03000509000000000000" pitchFamily="65" charset="-120"/>
              </a:rPr>
              <a:t>(6)</a:t>
            </a:r>
            <a:r>
              <a:rPr lang="zh-TW" altLang="en-US" sz="1400" dirty="0">
                <a:latin typeface="標楷體" panose="03000509000000000000" pitchFamily="65" charset="-120"/>
                <a:ea typeface="標楷體" panose="03000509000000000000" pitchFamily="65" charset="-120"/>
              </a:rPr>
              <a:t>有關規定或指示事項</a:t>
            </a:r>
          </a:p>
          <a:p>
            <a:r>
              <a:rPr lang="en-US" altLang="zh-TW" sz="1400" dirty="0">
                <a:latin typeface="標楷體" panose="03000509000000000000" pitchFamily="65" charset="-120"/>
                <a:ea typeface="標楷體" panose="03000509000000000000" pitchFamily="65" charset="-120"/>
              </a:rPr>
              <a:t>(7)</a:t>
            </a:r>
            <a:r>
              <a:rPr lang="zh-TW" altLang="en-US" sz="1400" dirty="0">
                <a:latin typeface="標楷體" panose="03000509000000000000" pitchFamily="65" charset="-120"/>
                <a:ea typeface="標楷體" panose="03000509000000000000" pitchFamily="65" charset="-120"/>
              </a:rPr>
              <a:t>下達命令者之位置及連絡方法</a:t>
            </a:r>
          </a:p>
          <a:p>
            <a:r>
              <a:rPr lang="en-US" altLang="zh-TW" sz="1400" dirty="0">
                <a:latin typeface="標楷體" panose="03000509000000000000" pitchFamily="65" charset="-120"/>
                <a:ea typeface="標楷體" panose="03000509000000000000" pitchFamily="65" charset="-120"/>
              </a:rPr>
              <a:t>(8)</a:t>
            </a:r>
            <a:r>
              <a:rPr lang="zh-TW" altLang="en-US" sz="1400" dirty="0">
                <a:latin typeface="標楷體" panose="03000509000000000000" pitchFamily="65" charset="-120"/>
                <a:ea typeface="標楷體" panose="03000509000000000000" pitchFamily="65" charset="-120"/>
              </a:rPr>
              <a:t>受命者複誦</a:t>
            </a:r>
            <a:r>
              <a:rPr lang="en-US" altLang="zh-TW" sz="1400" dirty="0">
                <a:latin typeface="標楷體" panose="03000509000000000000" pitchFamily="65" charset="-120"/>
                <a:ea typeface="標楷體" panose="03000509000000000000" pitchFamily="65" charset="-120"/>
              </a:rPr>
              <a:t>(</a:t>
            </a:r>
            <a:r>
              <a:rPr lang="zh-TW" altLang="en-US" sz="1400" dirty="0">
                <a:latin typeface="標楷體" panose="03000509000000000000" pitchFamily="65" charset="-120"/>
                <a:ea typeface="標楷體" panose="03000509000000000000" pitchFamily="65" charset="-120"/>
              </a:rPr>
              <a:t>複誦如有錯，立即更正</a:t>
            </a:r>
            <a:r>
              <a:rPr lang="en-US" altLang="zh-TW" sz="1400" dirty="0">
                <a:latin typeface="標楷體" panose="03000509000000000000" pitchFamily="65" charset="-120"/>
                <a:ea typeface="標楷體" panose="03000509000000000000" pitchFamily="65" charset="-120"/>
              </a:rPr>
              <a:t>)</a:t>
            </a:r>
          </a:p>
          <a:p>
            <a:r>
              <a:rPr lang="en-US" altLang="zh-TW" sz="1400" dirty="0">
                <a:latin typeface="標楷體" panose="03000509000000000000" pitchFamily="65" charset="-120"/>
                <a:ea typeface="標楷體" panose="03000509000000000000" pitchFamily="65" charset="-120"/>
              </a:rPr>
              <a:t>(9)</a:t>
            </a:r>
            <a:r>
              <a:rPr lang="zh-TW" altLang="en-US" sz="1400" dirty="0">
                <a:latin typeface="標楷體" panose="03000509000000000000" pitchFamily="65" charset="-120"/>
                <a:ea typeface="標楷體" panose="03000509000000000000" pitchFamily="65" charset="-120"/>
              </a:rPr>
              <a:t>規定完成設施之時間</a:t>
            </a:r>
          </a:p>
          <a:p>
            <a:endParaRPr lang="zh-TW" altLang="en-US" sz="14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41</a:t>
            </a:fld>
            <a:endParaRPr lang="en-US" altLang="zh-TW"/>
          </a:p>
        </p:txBody>
      </p:sp>
    </p:spTree>
    <p:extLst>
      <p:ext uri="{BB962C8B-B14F-4D97-AF65-F5344CB8AC3E}">
        <p14:creationId xmlns:p14="http://schemas.microsoft.com/office/powerpoint/2010/main" val="16935087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依據命令與準備事項督導下級從事作戰準備，並實施戰備檢查及沙盤推演。</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1.</a:t>
            </a:r>
            <a:r>
              <a:rPr lang="zh-TW" altLang="zh-TW" sz="1600" dirty="0">
                <a:latin typeface="標楷體" panose="03000509000000000000" pitchFamily="65" charset="-120"/>
                <a:ea typeface="標楷體" panose="03000509000000000000" pitchFamily="65" charset="-120"/>
              </a:rPr>
              <a:t>戰備檢查</a:t>
            </a:r>
          </a:p>
          <a:p>
            <a:r>
              <a:rPr lang="en-US" altLang="zh-TW" sz="1600" dirty="0">
                <a:latin typeface="標楷體" panose="03000509000000000000" pitchFamily="65" charset="-120"/>
                <a:ea typeface="標楷體" panose="03000509000000000000" pitchFamily="65" charset="-120"/>
              </a:rPr>
              <a:t>2.</a:t>
            </a:r>
            <a:r>
              <a:rPr lang="zh-TW" altLang="zh-TW" sz="1600" dirty="0">
                <a:latin typeface="標楷體" panose="03000509000000000000" pitchFamily="65" charset="-120"/>
                <a:ea typeface="標楷體" panose="03000509000000000000" pitchFamily="65" charset="-120"/>
              </a:rPr>
              <a:t>沙盤推演</a:t>
            </a:r>
          </a:p>
          <a:p>
            <a:r>
              <a:rPr lang="en-US" altLang="zh-TW" sz="1600" dirty="0">
                <a:latin typeface="標楷體" panose="03000509000000000000" pitchFamily="65" charset="-120"/>
                <a:ea typeface="標楷體" panose="03000509000000000000" pitchFamily="65" charset="-120"/>
              </a:rPr>
              <a:t>3.</a:t>
            </a:r>
            <a:r>
              <a:rPr lang="zh-TW" altLang="zh-TW" sz="1600" dirty="0">
                <a:latin typeface="標楷體" panose="03000509000000000000" pitchFamily="65" charset="-120"/>
                <a:ea typeface="標楷體" panose="03000509000000000000" pitchFamily="65" charset="-120"/>
              </a:rPr>
              <a:t>執行作戰任務</a:t>
            </a:r>
            <a:endParaRPr lang="en-US" altLang="zh-TW" sz="1600" dirty="0">
              <a:latin typeface="標楷體" panose="03000509000000000000" pitchFamily="65" charset="-120"/>
              <a:ea typeface="標楷體" panose="03000509000000000000" pitchFamily="65" charset="-120"/>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42</a:t>
            </a:fld>
            <a:endParaRPr lang="en-US" altLang="zh-TW"/>
          </a:p>
        </p:txBody>
      </p:sp>
    </p:spTree>
    <p:extLst>
      <p:ext uri="{BB962C8B-B14F-4D97-AF65-F5344CB8AC3E}">
        <p14:creationId xmlns:p14="http://schemas.microsoft.com/office/powerpoint/2010/main" val="179178458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sym typeface="Wingdings 3" pitchFamily="18" charset="2"/>
              </a:rPr>
              <a:t>三、計畫寫作要領</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43</a:t>
            </a:fld>
            <a:endParaRPr lang="en-US" altLang="zh-TW"/>
          </a:p>
        </p:txBody>
      </p:sp>
    </p:spTree>
    <p:extLst>
      <p:ext uri="{BB962C8B-B14F-4D97-AF65-F5344CB8AC3E}">
        <p14:creationId xmlns:p14="http://schemas.microsoft.com/office/powerpoint/2010/main" val="127025796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要旨：</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rPr>
              <a:t>計畫乃實現指揮官決心或企圖，所策訂之具體行動方案，以為下達命令及指導作戰準備與實施之準據。</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rPr>
              <a:t>命令乃將決心與計畫付諸實行之指示，以明確表達指揮官之意圖。</a:t>
            </a:r>
            <a:endParaRPr lang="en-US" altLang="zh-TW"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44</a:t>
            </a:fld>
            <a:endParaRPr lang="en-US" altLang="zh-TW"/>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計畫與命令之關係：</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rPr>
              <a:t>作戰行動須依命令行之，而計畫乃命令之基礎。通常計畫涵蓋時空之全程，範圍較命令深遠，但相近或一致者亦有之。</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rPr>
              <a:t>計畫可同時發展多案，命令則僅實施一案，命令可依計畫之各階段逐次下達；計畫一經核定生效後即轉變為命令。</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rPr>
              <a:t>當擬定計畫時所預測之「假定事項」發生，「生效時機」一經核定後，計畫即轉變為命令。為使命令切實可行，應隨狀況進展適時檢討、修訂計畫。</a:t>
            </a:r>
            <a:endParaRPr lang="en-US" altLang="zh-TW"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45</a:t>
            </a:fld>
            <a:endParaRPr lang="en-US" altLang="zh-TW"/>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命令與計畫之區分：</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1.</a:t>
            </a:r>
            <a:r>
              <a:rPr lang="zh-TW" altLang="en-US" sz="1600" dirty="0">
                <a:latin typeface="標楷體" panose="03000509000000000000" pitchFamily="65" charset="-120"/>
                <a:ea typeface="標楷體" panose="03000509000000000000" pitchFamily="65" charset="-120"/>
              </a:rPr>
              <a:t>命令除無「假定事項」及「生效時機」兩項外，其格式與計畫同。</a:t>
            </a:r>
          </a:p>
          <a:p>
            <a:r>
              <a:rPr lang="en-US" altLang="zh-TW" sz="1600" dirty="0">
                <a:latin typeface="標楷體" panose="03000509000000000000" pitchFamily="65" charset="-120"/>
                <a:ea typeface="標楷體" panose="03000509000000000000" pitchFamily="65" charset="-120"/>
              </a:rPr>
              <a:t>2.</a:t>
            </a:r>
            <a:r>
              <a:rPr lang="zh-TW" altLang="en-US" sz="1600" dirty="0">
                <a:latin typeface="標楷體" panose="03000509000000000000" pitchFamily="65" charset="-120"/>
                <a:ea typeface="標楷體" panose="03000509000000000000" pitchFamily="65" charset="-120"/>
              </a:rPr>
              <a:t>命令內容力求詳細明確，計畫則可較詳細具彈性。</a:t>
            </a:r>
          </a:p>
          <a:p>
            <a:r>
              <a:rPr lang="en-US" altLang="zh-TW" sz="1600" dirty="0">
                <a:latin typeface="標楷體" panose="03000509000000000000" pitchFamily="65" charset="-120"/>
                <a:ea typeface="標楷體" panose="03000509000000000000" pitchFamily="65" charset="-120"/>
              </a:rPr>
              <a:t>3.</a:t>
            </a:r>
            <a:r>
              <a:rPr lang="zh-TW" altLang="en-US" sz="1600" dirty="0">
                <a:latin typeface="標楷體" panose="03000509000000000000" pitchFamily="65" charset="-120"/>
                <a:ea typeface="標楷體" panose="03000509000000000000" pitchFamily="65" charset="-120"/>
              </a:rPr>
              <a:t>計畫作業之依據，係針對「未來事件」之預判，而先期實施作業，待命實施；命令作業則針對當前狀況之研判，而有明確之執行時間。</a:t>
            </a:r>
          </a:p>
          <a:p>
            <a:r>
              <a:rPr lang="en-US" altLang="zh-TW" sz="1600" dirty="0">
                <a:latin typeface="標楷體" panose="03000509000000000000" pitchFamily="65" charset="-120"/>
                <a:ea typeface="標楷體" panose="03000509000000000000" pitchFamily="65" charset="-120"/>
              </a:rPr>
              <a:t>4.</a:t>
            </a:r>
            <a:r>
              <a:rPr lang="zh-TW" altLang="en-US" sz="1600" dirty="0">
                <a:latin typeface="標楷體" panose="03000509000000000000" pitchFamily="65" charset="-120"/>
                <a:ea typeface="標楷體" panose="03000509000000000000" pitchFamily="65" charset="-120"/>
              </a:rPr>
              <a:t>命令必須適時下達，計畫則可依需要提前頒發。</a:t>
            </a:r>
            <a:endParaRPr lang="zh-TW" altLang="en-US"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46</a:t>
            </a:fld>
            <a:endParaRPr lang="en-US" altLang="zh-TW"/>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zh-TW" sz="1600" dirty="0">
                <a:latin typeface="標楷體" panose="03000509000000000000" pitchFamily="65" charset="-120"/>
                <a:ea typeface="標楷體" panose="03000509000000000000" pitchFamily="65" charset="-120"/>
              </a:rPr>
              <a:t>計畫具有下列相互關聯之諸特性</a:t>
            </a:r>
            <a:r>
              <a:rPr lang="zh-TW" altLang="en-US" sz="1600" dirty="0">
                <a:latin typeface="標楷體" panose="03000509000000000000" pitchFamily="65" charset="-120"/>
                <a:ea typeface="標楷體" panose="03000509000000000000" pitchFamily="65" charset="-120"/>
              </a:rPr>
              <a:t>：</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1.</a:t>
            </a:r>
            <a:r>
              <a:rPr lang="zh-TW" altLang="zh-TW" sz="1600" dirty="0">
                <a:latin typeface="標楷體" panose="03000509000000000000" pitchFamily="65" charset="-120"/>
                <a:ea typeface="標楷體" panose="03000509000000000000" pitchFamily="65" charset="-120"/>
              </a:rPr>
              <a:t>全程性</a:t>
            </a:r>
          </a:p>
          <a:p>
            <a:r>
              <a:rPr lang="zh-TW" altLang="zh-TW" sz="1600" dirty="0">
                <a:latin typeface="標楷體" panose="03000509000000000000" pitchFamily="65" charset="-120"/>
                <a:ea typeface="標楷體" panose="03000509000000000000" pitchFamily="65" charset="-120"/>
              </a:rPr>
              <a:t>計畫須著眼全局、整體規劃、策定全程構想，並劃分期程，使作戰準備、遂行迄完成任務之全部進程，均納入策劃與指導。</a:t>
            </a:r>
          </a:p>
          <a:p>
            <a:r>
              <a:rPr lang="en-US" altLang="zh-TW" sz="1600" dirty="0">
                <a:latin typeface="標楷體" panose="03000509000000000000" pitchFamily="65" charset="-120"/>
                <a:ea typeface="標楷體" panose="03000509000000000000" pitchFamily="65" charset="-120"/>
              </a:rPr>
              <a:t>2.</a:t>
            </a:r>
            <a:r>
              <a:rPr lang="zh-TW" altLang="zh-TW" sz="1600" dirty="0">
                <a:latin typeface="標楷體" panose="03000509000000000000" pitchFamily="65" charset="-120"/>
                <a:ea typeface="標楷體" panose="03000509000000000000" pitchFamily="65" charset="-120"/>
              </a:rPr>
              <a:t>縱深性</a:t>
            </a:r>
          </a:p>
          <a:p>
            <a:r>
              <a:rPr lang="zh-TW" altLang="zh-TW" sz="1600" dirty="0">
                <a:latin typeface="標楷體" panose="03000509000000000000" pitchFamily="65" charset="-120"/>
                <a:ea typeface="標楷體" panose="03000509000000000000" pitchFamily="65" charset="-120"/>
              </a:rPr>
              <a:t>係指計畫涵蓋時空之深遠程度。計畫階層愈高，其縱深性愈大。</a:t>
            </a:r>
          </a:p>
          <a:p>
            <a:r>
              <a:rPr lang="en-US" altLang="zh-TW" sz="1600" dirty="0">
                <a:latin typeface="標楷體" panose="03000509000000000000" pitchFamily="65" charset="-120"/>
                <a:ea typeface="標楷體" panose="03000509000000000000" pitchFamily="65" charset="-120"/>
              </a:rPr>
              <a:t>3.</a:t>
            </a:r>
            <a:r>
              <a:rPr lang="zh-TW" altLang="zh-TW" sz="1600" dirty="0">
                <a:latin typeface="標楷體" panose="03000509000000000000" pitchFamily="65" charset="-120"/>
                <a:ea typeface="標楷體" panose="03000509000000000000" pitchFamily="65" charset="-120"/>
              </a:rPr>
              <a:t>詳略性</a:t>
            </a:r>
          </a:p>
          <a:p>
            <a:r>
              <a:rPr lang="zh-TW" altLang="zh-TW" sz="1600" dirty="0">
                <a:latin typeface="標楷體" panose="03000509000000000000" pitchFamily="65" charset="-120"/>
                <a:ea typeface="標楷體" panose="03000509000000000000" pitchFamily="65" charset="-120"/>
              </a:rPr>
              <a:t>計畫中各項內容律定，愈近期者愈詳密，愈遠期者愈簡明。對當前行動之指導，應力求明確具體，爾後之行動，可概略記述，隨作戰進展，適當補綴充實之。</a:t>
            </a:r>
          </a:p>
          <a:p>
            <a:r>
              <a:rPr lang="en-US" altLang="zh-TW" sz="1600" dirty="0">
                <a:latin typeface="標楷體" panose="03000509000000000000" pitchFamily="65" charset="-120"/>
                <a:ea typeface="標楷體" panose="03000509000000000000" pitchFamily="65" charset="-120"/>
              </a:rPr>
              <a:t>4.</a:t>
            </a:r>
            <a:r>
              <a:rPr lang="zh-TW" altLang="zh-TW" sz="1600" dirty="0">
                <a:latin typeface="標楷體" panose="03000509000000000000" pitchFamily="65" charset="-120"/>
                <a:ea typeface="標楷體" panose="03000509000000000000" pitchFamily="65" charset="-120"/>
              </a:rPr>
              <a:t>不變性與彈性</a:t>
            </a:r>
          </a:p>
          <a:p>
            <a:r>
              <a:rPr lang="zh-TW" altLang="zh-TW" sz="1600" dirty="0">
                <a:latin typeface="標楷體" panose="03000509000000000000" pitchFamily="65" charset="-120"/>
                <a:ea typeface="標楷體" panose="03000509000000000000" pitchFamily="65" charset="-120"/>
              </a:rPr>
              <a:t>作戰應依既定方針貫徹全程，惟因策定計畫之初，所預判可能產生之狀況，在事實發展上難如預期，為使計畫能因應狀況變化，保有適度彈性，除於構想中須列應變方案外，並應預為策定備用計畫，相</a:t>
            </a:r>
            <a:r>
              <a:rPr lang="zh-TW" altLang="en-US" sz="1600" dirty="0">
                <a:latin typeface="標楷體" panose="03000509000000000000" pitchFamily="65" charset="-120"/>
                <a:ea typeface="標楷體" panose="03000509000000000000" pitchFamily="65" charset="-120"/>
              </a:rPr>
              <a:t>繼</a:t>
            </a:r>
            <a:r>
              <a:rPr lang="zh-TW" altLang="zh-TW" sz="1600" dirty="0">
                <a:latin typeface="標楷體" panose="03000509000000000000" pitchFamily="65" charset="-120"/>
                <a:ea typeface="標楷體" panose="03000509000000000000" pitchFamily="65" charset="-120"/>
              </a:rPr>
              <a:t>實施，以貫徹既定目的。</a:t>
            </a:r>
            <a:endParaRPr lang="zh-TW" altLang="en-US"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47</a:t>
            </a:fld>
            <a:endParaRPr lang="en-US" altLang="zh-TW"/>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zh-TW" sz="1600" dirty="0">
                <a:latin typeface="標楷體" panose="03000509000000000000" pitchFamily="65" charset="-120"/>
                <a:ea typeface="標楷體" panose="03000509000000000000" pitchFamily="65" charset="-120"/>
              </a:rPr>
              <a:t>計畫之分類</a:t>
            </a:r>
          </a:p>
          <a:p>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綱要計畫</a:t>
            </a:r>
          </a:p>
          <a:p>
            <a:r>
              <a:rPr lang="zh-TW" altLang="zh-TW" sz="1600" dirty="0">
                <a:latin typeface="標楷體" panose="03000509000000000000" pitchFamily="65" charset="-120"/>
                <a:ea typeface="標楷體" panose="03000509000000000000" pitchFamily="65" charset="-120"/>
              </a:rPr>
              <a:t>為在詳細計畫作為之前，擬述計畫要點之一種初步計畫。其範圍應涵蓋擬訂詳細計畫時，所應具備之基本事項，如敵我狀況、任務、作戰構想、基本工作及初期與爾後各作戰之範圍等，作簡要之敘述。通常用為對下級及鄰接友軍，就遂行作戰提供一早期而具體之指示；或用以使上級司令部瞭解指揮官之計畫概要及初步意圖；並可作為提出需求之文件。「網要」一詞，乃表示某一計畫之完整程度，如戰役綱要計畫、後勤綱要。其格式及作為要領，與其所擬發展之詳細計畫概同，惟較簡要。</a:t>
            </a:r>
          </a:p>
          <a:p>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一般計畫</a:t>
            </a:r>
          </a:p>
          <a:p>
            <a:r>
              <a:rPr lang="en-US" altLang="zh-TW" sz="1600" dirty="0">
                <a:latin typeface="標楷體" panose="03000509000000000000" pitchFamily="65" charset="-120"/>
                <a:ea typeface="標楷體" panose="03000509000000000000" pitchFamily="65" charset="-120"/>
              </a:rPr>
              <a:t>(1)</a:t>
            </a:r>
            <a:r>
              <a:rPr lang="zh-TW" altLang="zh-TW" sz="1600" dirty="0">
                <a:latin typeface="標楷體" panose="03000509000000000000" pitchFamily="65" charset="-120"/>
                <a:ea typeface="標楷體" panose="03000509000000000000" pitchFamily="65" charset="-120"/>
              </a:rPr>
              <a:t>戰役計畫</a:t>
            </a:r>
          </a:p>
          <a:p>
            <a:r>
              <a:rPr lang="zh-TW" altLang="zh-TW" sz="1600" dirty="0">
                <a:latin typeface="標楷體" panose="03000509000000000000" pitchFamily="65" charset="-120"/>
                <a:ea typeface="標楷體" panose="03000509000000000000" pitchFamily="65" charset="-120"/>
              </a:rPr>
              <a:t>乃基於任務及參謀本部全般構想，決定戰役之全程戰略構想，律定兵力需求與戰力整備等事項，並為策定會戰計畫之依據。戰役計畫通常由戰區策定之；依狀況亦可由參謀本部策定，交由作戰區執行。</a:t>
            </a:r>
          </a:p>
          <a:p>
            <a:r>
              <a:rPr lang="en-US" altLang="zh-TW" sz="1600" dirty="0">
                <a:latin typeface="標楷體" panose="03000509000000000000" pitchFamily="65" charset="-120"/>
                <a:ea typeface="標楷體" panose="03000509000000000000" pitchFamily="65" charset="-120"/>
              </a:rPr>
              <a:t>(2)</a:t>
            </a:r>
            <a:r>
              <a:rPr lang="zh-TW" altLang="zh-TW" sz="1600" dirty="0">
                <a:latin typeface="標楷體" panose="03000509000000000000" pitchFamily="65" charset="-120"/>
                <a:ea typeface="標楷體" panose="03000509000000000000" pitchFamily="65" charset="-120"/>
              </a:rPr>
              <a:t>會戰計畫</a:t>
            </a:r>
          </a:p>
          <a:p>
            <a:r>
              <a:rPr lang="zh-TW" altLang="zh-TW" sz="1600" dirty="0">
                <a:latin typeface="標楷體" panose="03000509000000000000" pitchFamily="65" charset="-120"/>
                <a:ea typeface="標楷體" panose="03000509000000000000" pitchFamily="65" charset="-120"/>
              </a:rPr>
              <a:t>乃指野戰行動之具體計畫，應依據任務或戰役計畫，決定會戰之全程構想及兵力部署。律定作戰目標、作戰基地、作戰線、作戰方式、作戰準備、預想決戰地與決戰時期、情報、政戰與後勤、指揮管制與通信等事項。通常由軍團</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含</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以上階層策定之，其附屬計畫可包括戰略集中計畫及戰略機動計畫。當與敵主力保持接觸狀況較明瞭，決戰指導綱要</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或決戰計畫</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亦可納入會戰計畫中。</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(3)</a:t>
            </a:r>
            <a:r>
              <a:rPr lang="zh-TW" altLang="zh-TW" sz="1600" dirty="0">
                <a:latin typeface="標楷體" panose="03000509000000000000" pitchFamily="65" charset="-120"/>
                <a:ea typeface="標楷體" panose="03000509000000000000" pitchFamily="65" charset="-120"/>
              </a:rPr>
              <a:t>作戰計畫</a:t>
            </a:r>
          </a:p>
          <a:p>
            <a:r>
              <a:rPr lang="en-US" altLang="zh-TW" sz="1600" dirty="0">
                <a:latin typeface="標楷體" panose="03000509000000000000" pitchFamily="65" charset="-120"/>
                <a:ea typeface="標楷體" panose="03000509000000000000" pitchFamily="65" charset="-120"/>
              </a:rPr>
              <a:t>1.</a:t>
            </a:r>
            <a:r>
              <a:rPr lang="zh-TW" altLang="zh-TW" sz="1600" dirty="0">
                <a:latin typeface="標楷體" panose="03000509000000000000" pitchFamily="65" charset="-120"/>
                <a:ea typeface="標楷體" panose="03000509000000000000" pitchFamily="65" charset="-120"/>
              </a:rPr>
              <a:t>為達成一次或一連串作戰，或戰役某一階段之計畫。</a:t>
            </a:r>
          </a:p>
          <a:p>
            <a:r>
              <a:rPr lang="en-US" altLang="zh-TW" sz="1600" dirty="0">
                <a:latin typeface="標楷體" panose="03000509000000000000" pitchFamily="65" charset="-120"/>
                <a:ea typeface="標楷體" panose="03000509000000000000" pitchFamily="65" charset="-120"/>
              </a:rPr>
              <a:t>2.</a:t>
            </a:r>
            <a:r>
              <a:rPr lang="zh-TW" altLang="zh-TW" sz="1600" dirty="0">
                <a:latin typeface="標楷體" panose="03000509000000000000" pitchFamily="65" charset="-120"/>
                <a:ea typeface="標楷體" panose="03000509000000000000" pitchFamily="65" charset="-120"/>
              </a:rPr>
              <a:t>作戰計畫多以預定之假定事項為準，其中包括一次作戰或一連串同時實施或持續實施作戰。</a:t>
            </a:r>
          </a:p>
          <a:p>
            <a:r>
              <a:rPr lang="en-US" altLang="zh-TW" sz="1600" dirty="0">
                <a:latin typeface="標楷體" panose="03000509000000000000" pitchFamily="65" charset="-120"/>
                <a:ea typeface="標楷體" panose="03000509000000000000" pitchFamily="65" charset="-120"/>
              </a:rPr>
              <a:t>3.</a:t>
            </a:r>
            <a:r>
              <a:rPr lang="zh-TW" altLang="zh-TW" sz="1600" dirty="0">
                <a:latin typeface="標楷體" panose="03000509000000000000" pitchFamily="65" charset="-120"/>
                <a:ea typeface="標楷體" panose="03000509000000000000" pitchFamily="65" charset="-120"/>
              </a:rPr>
              <a:t>作戰計畫旨在基於達成任務之要求，確定作戰構想及指導要領，律定所轄部隊部署、行動及其他管制、協調、支援、連絡等事項，以為全部作戰或戰鬥期間之行動準據。</a:t>
            </a:r>
          </a:p>
          <a:p>
            <a:r>
              <a:rPr lang="en-US" altLang="zh-TW" sz="1600" dirty="0">
                <a:latin typeface="標楷體" panose="03000509000000000000" pitchFamily="65" charset="-120"/>
                <a:ea typeface="標楷體" panose="03000509000000000000" pitchFamily="65" charset="-120"/>
              </a:rPr>
              <a:t>4.</a:t>
            </a:r>
            <a:r>
              <a:rPr lang="zh-TW" altLang="zh-TW" sz="1600" dirty="0">
                <a:latin typeface="標楷體" panose="03000509000000000000" pitchFamily="65" charset="-120"/>
                <a:ea typeface="標楷體" panose="03000509000000000000" pitchFamily="65" charset="-120"/>
              </a:rPr>
              <a:t>通常由軍團</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作戰區</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、作戰分區指揮機構、聯兵旅及其以下部隊，依據任務及構想</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指導</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策定之。</a:t>
            </a:r>
            <a:endParaRPr lang="zh-TW" altLang="zh-TW"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48</a:t>
            </a:fld>
            <a:endParaRPr lang="en-US" altLang="zh-TW"/>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特定計畫</a:t>
            </a:r>
          </a:p>
          <a:p>
            <a:r>
              <a:rPr lang="zh-TW" altLang="zh-TW" sz="1600" dirty="0">
                <a:latin typeface="標楷體" panose="03000509000000000000" pitchFamily="65" charset="-120"/>
                <a:ea typeface="標楷體" panose="03000509000000000000" pitchFamily="65" charset="-120"/>
              </a:rPr>
              <a:t>計畫以作戰計畫為主體，諸特定計畫無論單獨發布或列為作戰計畫之附件，均以支持作戰計畫達成目標為準。</a:t>
            </a:r>
          </a:p>
          <a:p>
            <a:r>
              <a:rPr lang="en-US" altLang="zh-TW" sz="1600" dirty="0">
                <a:latin typeface="標楷體" panose="03000509000000000000" pitchFamily="65" charset="-120"/>
                <a:ea typeface="標楷體" panose="03000509000000000000" pitchFamily="65" charset="-120"/>
              </a:rPr>
              <a:t>(1)</a:t>
            </a:r>
            <a:r>
              <a:rPr lang="zh-TW" altLang="zh-TW" sz="1600" dirty="0">
                <a:latin typeface="標楷體" panose="03000509000000000000" pitchFamily="65" charset="-120"/>
                <a:ea typeface="標楷體" panose="03000509000000000000" pitchFamily="65" charset="-120"/>
              </a:rPr>
              <a:t>情報計畫</a:t>
            </a:r>
          </a:p>
          <a:p>
            <a:r>
              <a:rPr lang="en-US" altLang="zh-TW" sz="1600" dirty="0">
                <a:latin typeface="標楷體" panose="03000509000000000000" pitchFamily="65" charset="-120"/>
                <a:ea typeface="標楷體" panose="03000509000000000000" pitchFamily="65" charset="-120"/>
              </a:rPr>
              <a:t>1.</a:t>
            </a:r>
            <a:r>
              <a:rPr lang="zh-TW" altLang="zh-TW" sz="1600" dirty="0">
                <a:latin typeface="標楷體" panose="03000509000000000000" pitchFamily="65" charset="-120"/>
                <a:ea typeface="標楷體" panose="03000509000000000000" pitchFamily="65" charset="-120"/>
              </a:rPr>
              <a:t>為用以記述作戰地區與敵情資料、決定情報需求與蒐集指導、賦予各偵蒐機構情報蒐集任務、管制部隊情報與反情報實施，並將已研判之情報，分發供各參與下級運用之主要文件。</a:t>
            </a:r>
          </a:p>
          <a:p>
            <a:r>
              <a:rPr lang="en-US" altLang="zh-TW" sz="1600" dirty="0">
                <a:latin typeface="標楷體" panose="03000509000000000000" pitchFamily="65" charset="-120"/>
                <a:ea typeface="標楷體" panose="03000509000000000000" pitchFamily="65" charset="-120"/>
              </a:rPr>
              <a:t>2.</a:t>
            </a:r>
            <a:r>
              <a:rPr lang="zh-TW" altLang="zh-TW" sz="1600" dirty="0">
                <a:latin typeface="標楷體" panose="03000509000000000000" pitchFamily="65" charset="-120"/>
                <a:ea typeface="標楷體" panose="03000509000000000000" pitchFamily="65" charset="-120"/>
              </a:rPr>
              <a:t>可以特定時期為範圍，或為頒發某一戰役或作戰之情報指導而擬定。</a:t>
            </a:r>
          </a:p>
          <a:p>
            <a:r>
              <a:rPr lang="en-US" altLang="zh-TW" sz="1600" dirty="0">
                <a:latin typeface="標楷體" panose="03000509000000000000" pitchFamily="65" charset="-120"/>
                <a:ea typeface="標楷體" panose="03000509000000000000" pitchFamily="65" charset="-120"/>
              </a:rPr>
              <a:t>3.</a:t>
            </a:r>
            <a:r>
              <a:rPr lang="zh-TW" altLang="zh-TW" sz="1600" dirty="0">
                <a:latin typeface="標楷體" panose="03000509000000000000" pitchFamily="65" charset="-120"/>
                <a:ea typeface="標楷體" panose="03000509000000000000" pitchFamily="65" charset="-120"/>
              </a:rPr>
              <a:t>通常作為作戰計畫或命令之附件頒發。</a:t>
            </a:r>
          </a:p>
          <a:p>
            <a:r>
              <a:rPr lang="en-US" altLang="zh-TW" sz="1600" dirty="0">
                <a:latin typeface="標楷體" panose="03000509000000000000" pitchFamily="65" charset="-120"/>
                <a:ea typeface="標楷體" panose="03000509000000000000" pitchFamily="65" charset="-120"/>
              </a:rPr>
              <a:t>(2)</a:t>
            </a:r>
            <a:r>
              <a:rPr lang="zh-TW" altLang="zh-TW" sz="1600" dirty="0">
                <a:latin typeface="標楷體" panose="03000509000000000000" pitchFamily="65" charset="-120"/>
                <a:ea typeface="標楷體" panose="03000509000000000000" pitchFamily="65" charset="-120"/>
              </a:rPr>
              <a:t>人事計畫</a:t>
            </a:r>
          </a:p>
          <a:p>
            <a:r>
              <a:rPr lang="en-US" altLang="zh-TW" sz="1600" dirty="0">
                <a:latin typeface="標楷體" panose="03000509000000000000" pitchFamily="65" charset="-120"/>
                <a:ea typeface="標楷體" panose="03000509000000000000" pitchFamily="65" charset="-120"/>
              </a:rPr>
              <a:t>1.</a:t>
            </a:r>
            <a:r>
              <a:rPr lang="zh-TW" altLang="zh-TW" sz="1600" dirty="0">
                <a:latin typeface="標楷體" panose="03000509000000000000" pitchFamily="65" charset="-120"/>
                <a:ea typeface="標楷體" panose="03000509000000000000" pitchFamily="65" charset="-120"/>
              </a:rPr>
              <a:t>為人事支援作戰有系統之規劃，係以指揮官決心與作戰構想，及支援本部作戰之各項人事需求為基礎，運用人事判斷資料，指導與管制人事十大職掌之實施。</a:t>
            </a:r>
          </a:p>
          <a:p>
            <a:r>
              <a:rPr lang="en-US" altLang="zh-TW" sz="1600" dirty="0">
                <a:latin typeface="標楷體" panose="03000509000000000000" pitchFamily="65" charset="-120"/>
                <a:ea typeface="標楷體" panose="03000509000000000000" pitchFamily="65" charset="-120"/>
              </a:rPr>
              <a:t>2.</a:t>
            </a:r>
            <a:r>
              <a:rPr lang="zh-TW" altLang="zh-TW" sz="1600" dirty="0">
                <a:latin typeface="標楷體" panose="03000509000000000000" pitchFamily="65" charset="-120"/>
                <a:ea typeface="標楷體" panose="03000509000000000000" pitchFamily="65" charset="-120"/>
              </a:rPr>
              <a:t>人事計畫可單獨頒發</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特殊狀況下作戰</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或記述於勤務支援計畫第四段、作戰計畫第四段。</a:t>
            </a:r>
          </a:p>
          <a:p>
            <a:r>
              <a:rPr lang="en-US" altLang="zh-TW" sz="1600" dirty="0">
                <a:latin typeface="標楷體" panose="03000509000000000000" pitchFamily="65" charset="-120"/>
                <a:ea typeface="標楷體" panose="03000509000000000000" pitchFamily="65" charset="-120"/>
              </a:rPr>
              <a:t>(3)</a:t>
            </a:r>
            <a:r>
              <a:rPr lang="zh-TW" altLang="zh-TW" sz="1600" dirty="0">
                <a:latin typeface="標楷體" panose="03000509000000000000" pitchFamily="65" charset="-120"/>
                <a:ea typeface="標楷體" panose="03000509000000000000" pitchFamily="65" charset="-120"/>
              </a:rPr>
              <a:t>後勤計畫</a:t>
            </a:r>
          </a:p>
          <a:p>
            <a:r>
              <a:rPr lang="zh-TW" altLang="zh-TW" sz="1600" dirty="0">
                <a:latin typeface="標楷體" panose="03000509000000000000" pitchFamily="65" charset="-120"/>
                <a:ea typeface="標楷體" panose="03000509000000000000" pitchFamily="65" charset="-120"/>
              </a:rPr>
              <a:t>為有關後勤支援作戰有系統之行動規劃，係以指揮官之決心與作戰構想，及支援本部隊作戰之各項後勤需求為基礎，運用後勤判斷資料，指導與管制補給、運輸、醫療、後送及其他勤務支援等支援事項之實施。</a:t>
            </a:r>
          </a:p>
          <a:p>
            <a:r>
              <a:rPr lang="en-US" altLang="zh-TW" sz="1600" dirty="0">
                <a:latin typeface="標楷體" panose="03000509000000000000" pitchFamily="65" charset="-120"/>
                <a:ea typeface="標楷體" panose="03000509000000000000" pitchFamily="65" charset="-120"/>
              </a:rPr>
              <a:t>(4)</a:t>
            </a:r>
            <a:r>
              <a:rPr lang="zh-TW" altLang="zh-TW" sz="1600" dirty="0">
                <a:latin typeface="標楷體" panose="03000509000000000000" pitchFamily="65" charset="-120"/>
                <a:ea typeface="標楷體" panose="03000509000000000000" pitchFamily="65" charset="-120"/>
              </a:rPr>
              <a:t>政戰計畫</a:t>
            </a:r>
          </a:p>
          <a:p>
            <a:r>
              <a:rPr lang="en-US" altLang="zh-TW" sz="1600" dirty="0">
                <a:latin typeface="標楷體" panose="03000509000000000000" pitchFamily="65" charset="-120"/>
                <a:ea typeface="標楷體" panose="03000509000000000000" pitchFamily="65" charset="-120"/>
              </a:rPr>
              <a:t>1.</a:t>
            </a:r>
            <a:r>
              <a:rPr lang="zh-TW" altLang="zh-TW" sz="1600" dirty="0">
                <a:latin typeface="標楷體" panose="03000509000000000000" pitchFamily="65" charset="-120"/>
                <a:ea typeface="標楷體" panose="03000509000000000000" pitchFamily="65" charset="-120"/>
              </a:rPr>
              <a:t>為有關政治作戰支援作戰之行動規劃，係以指揮官決心與作戰構想及支援本部隊作戰之各項政治作戰需求為基礎，及政戰構想、上級指示及對爾後狀況可能發展之推斷，將政戰支援軍事作戰之重要事項或措施，作有系統之規劃，以為下達政戰命令或指導實行之依據。</a:t>
            </a:r>
          </a:p>
          <a:p>
            <a:r>
              <a:rPr lang="en-US" altLang="zh-TW" sz="1600" dirty="0">
                <a:latin typeface="標楷體" panose="03000509000000000000" pitchFamily="65" charset="-120"/>
                <a:ea typeface="標楷體" panose="03000509000000000000" pitchFamily="65" charset="-120"/>
              </a:rPr>
              <a:t>2.</a:t>
            </a:r>
            <a:r>
              <a:rPr lang="zh-TW" altLang="zh-TW" sz="1600" dirty="0">
                <a:latin typeface="標楷體" panose="03000509000000000000" pitchFamily="65" charset="-120"/>
                <a:ea typeface="標楷體" panose="03000509000000000000" pitchFamily="65" charset="-120"/>
              </a:rPr>
              <a:t>可為作戰計畫之附件，亦可單獨頒發之。</a:t>
            </a:r>
          </a:p>
          <a:p>
            <a:r>
              <a:rPr lang="en-US" altLang="zh-TW" sz="1600" dirty="0">
                <a:latin typeface="標楷體" panose="03000509000000000000" pitchFamily="65" charset="-120"/>
                <a:ea typeface="標楷體" panose="03000509000000000000" pitchFamily="65" charset="-120"/>
              </a:rPr>
              <a:t>(5)</a:t>
            </a:r>
            <a:r>
              <a:rPr lang="zh-TW" altLang="zh-TW" sz="1600" dirty="0">
                <a:latin typeface="標楷體" panose="03000509000000000000" pitchFamily="65" charset="-120"/>
                <a:ea typeface="標楷體" panose="03000509000000000000" pitchFamily="65" charset="-120"/>
              </a:rPr>
              <a:t>通信電子資訊計畫</a:t>
            </a:r>
          </a:p>
          <a:p>
            <a:r>
              <a:rPr lang="en-US" altLang="zh-TW" sz="1600" dirty="0">
                <a:latin typeface="標楷體" panose="03000509000000000000" pitchFamily="65" charset="-120"/>
                <a:ea typeface="標楷體" panose="03000509000000000000" pitchFamily="65" charset="-120"/>
              </a:rPr>
              <a:t>1.</a:t>
            </a:r>
            <a:r>
              <a:rPr lang="zh-TW" altLang="zh-TW" sz="1600" dirty="0">
                <a:latin typeface="標楷體" panose="03000509000000000000" pitchFamily="65" charset="-120"/>
                <a:ea typeface="標楷體" panose="03000509000000000000" pitchFamily="65" charset="-120"/>
              </a:rPr>
              <a:t>為有關電子戰支援作戰之行動規劃，係以指揮官決心與作戰構想及支援本部隊作戰之各項通資需求為基礎，及通資構想、上級指示及對爾後狀況可能發展之推斷，將通資支援軍事作戰之重要事項或措施，作有系統之規劃，以為下達通信電子資訊計畫與命令或指導時之依據。</a:t>
            </a:r>
          </a:p>
          <a:p>
            <a:r>
              <a:rPr lang="en-US" altLang="zh-TW" sz="1600" dirty="0">
                <a:latin typeface="標楷體" panose="03000509000000000000" pitchFamily="65" charset="-120"/>
                <a:ea typeface="標楷體" panose="03000509000000000000" pitchFamily="65" charset="-120"/>
              </a:rPr>
              <a:t>2.</a:t>
            </a:r>
            <a:r>
              <a:rPr lang="zh-TW" altLang="zh-TW" sz="1600" dirty="0">
                <a:latin typeface="標楷體" panose="03000509000000000000" pitchFamily="65" charset="-120"/>
                <a:ea typeface="標楷體" panose="03000509000000000000" pitchFamily="65" charset="-120"/>
              </a:rPr>
              <a:t>可為作戰計畫之附件，亦可單獨頒發之。</a:t>
            </a:r>
          </a:p>
          <a:p>
            <a:r>
              <a:rPr lang="en-US" altLang="zh-TW" sz="1600" dirty="0">
                <a:latin typeface="標楷體" panose="03000509000000000000" pitchFamily="65" charset="-120"/>
                <a:ea typeface="標楷體" panose="03000509000000000000" pitchFamily="65" charset="-120"/>
              </a:rPr>
              <a:t>(6)</a:t>
            </a:r>
            <a:r>
              <a:rPr lang="zh-TW" altLang="zh-TW" sz="1600" dirty="0">
                <a:latin typeface="標楷體" panose="03000509000000000000" pitchFamily="65" charset="-120"/>
                <a:ea typeface="標楷體" panose="03000509000000000000" pitchFamily="65" charset="-120"/>
              </a:rPr>
              <a:t>電子戰計畫</a:t>
            </a:r>
          </a:p>
          <a:p>
            <a:r>
              <a:rPr lang="en-US" altLang="zh-TW" sz="1600" dirty="0">
                <a:latin typeface="標楷體" panose="03000509000000000000" pitchFamily="65" charset="-120"/>
                <a:ea typeface="標楷體" panose="03000509000000000000" pitchFamily="65" charset="-120"/>
              </a:rPr>
              <a:t>1.</a:t>
            </a:r>
            <a:r>
              <a:rPr lang="zh-TW" altLang="zh-TW" sz="1600" dirty="0">
                <a:latin typeface="標楷體" panose="03000509000000000000" pitchFamily="65" charset="-120"/>
                <a:ea typeface="標楷體" panose="03000509000000000000" pitchFamily="65" charset="-120"/>
              </a:rPr>
              <a:t>為有關電子戰支援作戰之行動規劃，係以指揮官決心與作戰構想及支援本部隊作戰之各項通資需求為基礎，及電子戰構想、上級指示及對爾後狀況可能發展之推斷，將電子戰支援軍事作戰之重要事項或措施，作有系統之規劃，以為下達電子戰計畫或指導實施之依據。</a:t>
            </a:r>
          </a:p>
          <a:p>
            <a:r>
              <a:rPr lang="en-US" altLang="zh-TW" sz="1600" dirty="0">
                <a:latin typeface="標楷體" panose="03000509000000000000" pitchFamily="65" charset="-120"/>
                <a:ea typeface="標楷體" panose="03000509000000000000" pitchFamily="65" charset="-120"/>
              </a:rPr>
              <a:t>2.</a:t>
            </a:r>
            <a:r>
              <a:rPr lang="zh-TW" altLang="zh-TW" sz="1600" dirty="0">
                <a:latin typeface="標楷體" panose="03000509000000000000" pitchFamily="65" charset="-120"/>
                <a:ea typeface="標楷體" panose="03000509000000000000" pitchFamily="65" charset="-120"/>
              </a:rPr>
              <a:t>可為通信電子資訊計畫之附件，亦可單獨頒發之。</a:t>
            </a:r>
          </a:p>
          <a:p>
            <a:r>
              <a:rPr lang="en-US" altLang="zh-TW" sz="1600" dirty="0">
                <a:latin typeface="標楷體" panose="03000509000000000000" pitchFamily="65" charset="-120"/>
                <a:ea typeface="標楷體" panose="03000509000000000000" pitchFamily="65" charset="-120"/>
              </a:rPr>
              <a:t>(7)</a:t>
            </a:r>
            <a:r>
              <a:rPr lang="zh-TW" altLang="zh-TW" sz="1600" dirty="0">
                <a:latin typeface="標楷體" panose="03000509000000000000" pitchFamily="65" charset="-120"/>
                <a:ea typeface="標楷體" panose="03000509000000000000" pitchFamily="65" charset="-120"/>
              </a:rPr>
              <a:t>電腦網路安全防護計畫</a:t>
            </a:r>
          </a:p>
          <a:p>
            <a:r>
              <a:rPr lang="en-US" altLang="zh-TW" sz="1600" dirty="0">
                <a:latin typeface="標楷體" panose="03000509000000000000" pitchFamily="65" charset="-120"/>
                <a:ea typeface="標楷體" panose="03000509000000000000" pitchFamily="65" charset="-120"/>
              </a:rPr>
              <a:t>1.</a:t>
            </a:r>
            <a:r>
              <a:rPr lang="zh-TW" altLang="zh-TW" sz="1600" dirty="0">
                <a:latin typeface="標楷體" panose="03000509000000000000" pitchFamily="65" charset="-120"/>
                <a:ea typeface="標楷體" panose="03000509000000000000" pitchFamily="65" charset="-120"/>
              </a:rPr>
              <a:t>為有關電腦網路安全支援作戰之行動規劃，係以指揮官決心與作戰構想及支援本部隊作戰之各項電腦網路安全需求為基礎，及電腦網路安全構想、上級指示及對爾後狀況可能發展之推斷，將電腦網路安全支援軍事作戰之重要事項或措施，作有系統之規劃，以為下達電腦網路安全計畫或指導實施之依據。</a:t>
            </a:r>
          </a:p>
          <a:p>
            <a:r>
              <a:rPr lang="en-US" altLang="zh-TW" sz="1600" dirty="0">
                <a:latin typeface="標楷體" panose="03000509000000000000" pitchFamily="65" charset="-120"/>
                <a:ea typeface="標楷體" panose="03000509000000000000" pitchFamily="65" charset="-120"/>
              </a:rPr>
              <a:t>2.</a:t>
            </a:r>
            <a:r>
              <a:rPr lang="zh-TW" altLang="zh-TW" sz="1600" dirty="0">
                <a:latin typeface="標楷體" panose="03000509000000000000" pitchFamily="65" charset="-120"/>
                <a:ea typeface="標楷體" panose="03000509000000000000" pitchFamily="65" charset="-120"/>
              </a:rPr>
              <a:t>可為通信電子資訊計畫之附件，亦可單獨頒發之。</a:t>
            </a:r>
          </a:p>
          <a:p>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備用計畫</a:t>
            </a:r>
          </a:p>
          <a:p>
            <a:r>
              <a:rPr lang="zh-TW" altLang="zh-TW" sz="1600" dirty="0">
                <a:latin typeface="標楷體" panose="03000509000000000000" pitchFamily="65" charset="-120"/>
                <a:ea typeface="標楷體" panose="03000509000000000000" pitchFamily="65" charset="-120"/>
              </a:rPr>
              <a:t>備用計畫為預防意外事故，致原定之作戰計畫無法實施時，而策定之備用方案。</a:t>
            </a:r>
          </a:p>
          <a:p>
            <a:r>
              <a:rPr lang="zh-TW" altLang="zh-TW" sz="1600" dirty="0">
                <a:latin typeface="標楷體" panose="03000509000000000000" pitchFamily="65" charset="-120"/>
                <a:ea typeface="標楷體" panose="03000509000000000000" pitchFamily="65" charset="-120"/>
              </a:rPr>
              <a:t>其位階同主計畫，當狀況發生與某備用計畫之假定事項相符，該備用計畫即生效。</a:t>
            </a:r>
            <a:endParaRPr lang="zh-TW" altLang="zh-TW"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49</a:t>
            </a:fld>
            <a:endParaRPr lang="en-US" altLang="zh-TW"/>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sym typeface="Wingdings 3" pitchFamily="18" charset="2"/>
              </a:rPr>
              <a:t>計畫作為階段：依「軍事決心策定程序」</a:t>
            </a:r>
            <a:r>
              <a:rPr lang="en-US" altLang="zh-TW" sz="1600" dirty="0">
                <a:latin typeface="標楷體" panose="03000509000000000000" pitchFamily="65" charset="-120"/>
                <a:ea typeface="標楷體" panose="03000509000000000000" pitchFamily="65" charset="-120"/>
                <a:sym typeface="Wingdings 3" pitchFamily="18" charset="2"/>
              </a:rPr>
              <a:t>(Military Decision Making </a:t>
            </a:r>
            <a:r>
              <a:rPr lang="en-US" altLang="zh-TW" sz="1600" dirty="0" err="1">
                <a:latin typeface="標楷體" panose="03000509000000000000" pitchFamily="65" charset="-120"/>
                <a:ea typeface="標楷體" panose="03000509000000000000" pitchFamily="65" charset="-120"/>
                <a:sym typeface="Wingdings 3" pitchFamily="18" charset="2"/>
              </a:rPr>
              <a:t>Process,MDMP</a:t>
            </a:r>
            <a:r>
              <a:rPr lang="en-US" altLang="zh-TW" sz="1600" dirty="0">
                <a:latin typeface="標楷體" panose="03000509000000000000" pitchFamily="65" charset="-120"/>
                <a:ea typeface="標楷體" panose="03000509000000000000" pitchFamily="65" charset="-120"/>
                <a:sym typeface="Wingdings 3" pitchFamily="18" charset="2"/>
              </a:rPr>
              <a:t>)</a:t>
            </a:r>
            <a:r>
              <a:rPr lang="zh-TW" altLang="en-US" sz="1600" dirty="0">
                <a:latin typeface="標楷體" panose="03000509000000000000" pitchFamily="65" charset="-120"/>
                <a:ea typeface="標楷體" panose="03000509000000000000" pitchFamily="65" charset="-120"/>
                <a:sym typeface="Wingdings 3" pitchFamily="18" charset="2"/>
              </a:rPr>
              <a:t>之作業步驟，始於「受領任務」迄策頒「計畫</a:t>
            </a:r>
            <a:r>
              <a:rPr lang="en-US" altLang="zh-TW" sz="1600" dirty="0">
                <a:latin typeface="標楷體" panose="03000509000000000000" pitchFamily="65" charset="-120"/>
                <a:ea typeface="標楷體" panose="03000509000000000000" pitchFamily="65" charset="-120"/>
                <a:sym typeface="Wingdings 3" pitchFamily="18" charset="2"/>
              </a:rPr>
              <a:t>(</a:t>
            </a:r>
            <a:r>
              <a:rPr lang="zh-TW" altLang="en-US" sz="1600" dirty="0">
                <a:latin typeface="標楷體" panose="03000509000000000000" pitchFamily="65" charset="-120"/>
                <a:ea typeface="標楷體" panose="03000509000000000000" pitchFamily="65" charset="-120"/>
                <a:sym typeface="Wingdings 3" pitchFamily="18" charset="2"/>
              </a:rPr>
              <a:t>命令</a:t>
            </a:r>
            <a:r>
              <a:rPr lang="en-US" altLang="zh-TW" sz="1600" dirty="0">
                <a:latin typeface="標楷體" panose="03000509000000000000" pitchFamily="65" charset="-120"/>
                <a:ea typeface="標楷體" panose="03000509000000000000" pitchFamily="65" charset="-120"/>
                <a:sym typeface="Wingdings 3" pitchFamily="18" charset="2"/>
              </a:rPr>
              <a:t>)</a:t>
            </a:r>
            <a:r>
              <a:rPr lang="zh-TW" altLang="en-US" sz="1600" dirty="0">
                <a:latin typeface="標楷體" panose="03000509000000000000" pitchFamily="65" charset="-120"/>
                <a:ea typeface="標楷體" panose="03000509000000000000" pitchFamily="65" charset="-120"/>
                <a:sym typeface="Wingdings 3" pitchFamily="18" charset="2"/>
              </a:rPr>
              <a:t>」止，旨在尋求最佳行動方案，完成作戰計畫</a:t>
            </a:r>
            <a:r>
              <a:rPr lang="en-US" altLang="zh-TW" sz="1600" dirty="0">
                <a:latin typeface="標楷體" panose="03000509000000000000" pitchFamily="65" charset="-120"/>
                <a:ea typeface="標楷體" panose="03000509000000000000" pitchFamily="65" charset="-120"/>
                <a:sym typeface="Wingdings 3" pitchFamily="18" charset="2"/>
              </a:rPr>
              <a:t>(</a:t>
            </a:r>
            <a:r>
              <a:rPr lang="zh-TW" altLang="en-US" sz="1600" dirty="0">
                <a:latin typeface="標楷體" panose="03000509000000000000" pitchFamily="65" charset="-120"/>
                <a:ea typeface="標楷體" panose="03000509000000000000" pitchFamily="65" charset="-120"/>
                <a:sym typeface="Wingdings 3" pitchFamily="18" charset="2"/>
              </a:rPr>
              <a:t>命令</a:t>
            </a:r>
            <a:r>
              <a:rPr lang="en-US" altLang="zh-TW" sz="1600" dirty="0">
                <a:latin typeface="標楷體" panose="03000509000000000000" pitchFamily="65" charset="-120"/>
                <a:ea typeface="標楷體" panose="03000509000000000000" pitchFamily="65" charset="-120"/>
                <a:sym typeface="Wingdings 3" pitchFamily="18" charset="2"/>
              </a:rPr>
              <a:t>)</a:t>
            </a:r>
            <a:r>
              <a:rPr lang="zh-TW" altLang="en-US" sz="1600" dirty="0">
                <a:latin typeface="標楷體" panose="03000509000000000000" pitchFamily="65" charset="-120"/>
                <a:ea typeface="標楷體" panose="03000509000000000000" pitchFamily="65" charset="-120"/>
                <a:sym typeface="Wingdings 3" pitchFamily="18" charset="2"/>
              </a:rPr>
              <a:t>。</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5</a:t>
            </a:fld>
            <a:endParaRPr lang="en-US" altLang="zh-TW"/>
          </a:p>
        </p:txBody>
      </p:sp>
    </p:spTree>
    <p:extLst>
      <p:ext uri="{BB962C8B-B14F-4D97-AF65-F5344CB8AC3E}">
        <p14:creationId xmlns:p14="http://schemas.microsoft.com/office/powerpoint/2010/main" val="184054581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一、計畫作為之依據：</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1.</a:t>
            </a:r>
            <a:r>
              <a:rPr lang="zh-TW" altLang="en-US" sz="1600" dirty="0">
                <a:latin typeface="標楷體" panose="03000509000000000000" pitchFamily="65" charset="-120"/>
                <a:ea typeface="標楷體" panose="03000509000000000000" pitchFamily="65" charset="-120"/>
              </a:rPr>
              <a:t>以指揮官之決心為基礎。</a:t>
            </a:r>
          </a:p>
          <a:p>
            <a:r>
              <a:rPr lang="en-US" altLang="zh-TW" sz="1600" dirty="0">
                <a:latin typeface="標楷體" panose="03000509000000000000" pitchFamily="65" charset="-120"/>
                <a:ea typeface="標楷體" panose="03000509000000000000" pitchFamily="65" charset="-120"/>
              </a:rPr>
              <a:t>2.</a:t>
            </a:r>
            <a:r>
              <a:rPr lang="zh-TW" altLang="en-US" sz="1600" dirty="0">
                <a:latin typeface="標楷體" panose="03000509000000000000" pitchFamily="65" charset="-120"/>
                <a:ea typeface="標楷體" panose="03000509000000000000" pitchFamily="65" charset="-120"/>
              </a:rPr>
              <a:t>上級之通信電子資訊計畫，與本部隊有關之事項。</a:t>
            </a:r>
          </a:p>
          <a:p>
            <a:r>
              <a:rPr lang="en-US" altLang="zh-TW" sz="1600" dirty="0">
                <a:latin typeface="標楷體" panose="03000509000000000000" pitchFamily="65" charset="-120"/>
                <a:ea typeface="標楷體" panose="03000509000000000000" pitchFamily="65" charset="-120"/>
              </a:rPr>
              <a:t>3.</a:t>
            </a:r>
            <a:r>
              <a:rPr lang="zh-TW" altLang="en-US" sz="1600" dirty="0">
                <a:latin typeface="標楷體" panose="03000509000000000000" pitchFamily="65" charset="-120"/>
                <a:ea typeface="標楷體" panose="03000509000000000000" pitchFamily="65" charset="-120"/>
              </a:rPr>
              <a:t>以指揮官認可之通信電子資訊判斷第五段結論為依據，擴大充實，而成為計畫。</a:t>
            </a:r>
            <a:endParaRPr lang="en-US" altLang="zh-TW"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50</a:t>
            </a:fld>
            <a:endParaRPr lang="en-US" altLang="zh-TW"/>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二、計畫作為期間之協調：</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1.</a:t>
            </a:r>
            <a:r>
              <a:rPr lang="zh-TW" altLang="en-US" sz="1600" dirty="0">
                <a:latin typeface="標楷體" panose="03000509000000000000" pitchFamily="65" charset="-120"/>
                <a:ea typeface="標楷體" panose="03000509000000000000" pitchFamily="65" charset="-120"/>
              </a:rPr>
              <a:t>通信電子資訊計畫必須配合作戰計畫有關行動之一切通信需求，俾達到通信支援之目的，並須同時完成之。</a:t>
            </a:r>
          </a:p>
          <a:p>
            <a:r>
              <a:rPr lang="en-US" altLang="zh-TW" sz="1600" dirty="0">
                <a:latin typeface="標楷體" panose="03000509000000000000" pitchFamily="65" charset="-120"/>
                <a:ea typeface="標楷體" panose="03000509000000000000" pitchFamily="65" charset="-120"/>
              </a:rPr>
              <a:t>2.</a:t>
            </a:r>
            <a:r>
              <a:rPr lang="zh-TW" altLang="en-US" sz="1600" dirty="0">
                <a:latin typeface="標楷體" panose="03000509000000000000" pitchFamily="65" charset="-120"/>
                <a:ea typeface="標楷體" panose="03000509000000000000" pitchFamily="65" charset="-120"/>
              </a:rPr>
              <a:t>通信電子資訊計畫能否與作戰計畫之行動配合一致，端賴有關參謀之協調，故計畫在作為期間，應與有關參謀組、上級、下級、友軍，密切聯繫協調，俾能瞭解狀況與對通資電之需求，而達成通資支授之任務。</a:t>
            </a:r>
            <a:endParaRPr lang="zh-TW" altLang="en-US"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51</a:t>
            </a:fld>
            <a:endParaRPr lang="en-US" altLang="zh-TW"/>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二、計畫作為期間之協調：</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3.</a:t>
            </a:r>
            <a:r>
              <a:rPr lang="zh-TW" altLang="en-US" sz="1600" dirty="0">
                <a:latin typeface="標楷體" panose="03000509000000000000" pitchFamily="65" charset="-120"/>
                <a:ea typeface="標楷體" panose="03000509000000000000" pitchFamily="65" charset="-120"/>
              </a:rPr>
              <a:t>計畫作為期間：應協調之部門及事項</a:t>
            </a:r>
          </a:p>
          <a:p>
            <a:r>
              <a:rPr lang="en-US" altLang="zh-TW" sz="1600" dirty="0">
                <a:latin typeface="標楷體" panose="03000509000000000000" pitchFamily="65" charset="-120"/>
                <a:ea typeface="標楷體" panose="03000509000000000000" pitchFamily="65" charset="-120"/>
              </a:rPr>
              <a:t>(1)</a:t>
            </a:r>
            <a:r>
              <a:rPr lang="zh-TW" altLang="en-US" sz="1600" dirty="0">
                <a:latin typeface="標楷體" panose="03000509000000000000" pitchFamily="65" charset="-120"/>
                <a:ea typeface="標楷體" panose="03000509000000000000" pitchFamily="65" charset="-120"/>
              </a:rPr>
              <a:t>一般事項</a:t>
            </a:r>
          </a:p>
          <a:p>
            <a:r>
              <a:rPr lang="en-US" altLang="zh-TW" sz="1600" dirty="0">
                <a:latin typeface="標楷體" panose="03000509000000000000" pitchFamily="65" charset="-120"/>
                <a:ea typeface="標楷體" panose="03000509000000000000" pitchFamily="65" charset="-120"/>
              </a:rPr>
              <a:t>(2)</a:t>
            </a:r>
            <a:r>
              <a:rPr lang="zh-TW" altLang="en-US" sz="1600" dirty="0">
                <a:latin typeface="標楷體" panose="03000509000000000000" pitchFamily="65" charset="-120"/>
                <a:ea typeface="標楷體" panose="03000509000000000000" pitchFamily="65" charset="-120"/>
              </a:rPr>
              <a:t>技術事項</a:t>
            </a:r>
          </a:p>
          <a:p>
            <a:r>
              <a:rPr lang="en-US" altLang="zh-TW" sz="1600" dirty="0">
                <a:latin typeface="標楷體" panose="03000509000000000000" pitchFamily="65" charset="-120"/>
                <a:ea typeface="標楷體" panose="03000509000000000000" pitchFamily="65" charset="-120"/>
              </a:rPr>
              <a:t>(3)</a:t>
            </a:r>
            <a:r>
              <a:rPr lang="zh-TW" altLang="en-US" sz="1600" dirty="0">
                <a:latin typeface="標楷體" panose="03000509000000000000" pitchFamily="65" charset="-120"/>
                <a:ea typeface="標楷體" panose="03000509000000000000" pitchFamily="65" charset="-120"/>
              </a:rPr>
              <a:t>例行之補給與保修事項意見之提供與協調。</a:t>
            </a:r>
          </a:p>
          <a:p>
            <a:r>
              <a:rPr lang="en-US" altLang="zh-TW" sz="1600" dirty="0">
                <a:latin typeface="標楷體" panose="03000509000000000000" pitchFamily="65" charset="-120"/>
                <a:ea typeface="標楷體" panose="03000509000000000000" pitchFamily="65" charset="-120"/>
              </a:rPr>
              <a:t>(4)</a:t>
            </a:r>
            <a:r>
              <a:rPr lang="zh-TW" altLang="en-US" sz="1600" dirty="0">
                <a:latin typeface="標楷體" panose="03000509000000000000" pitchFamily="65" charset="-120"/>
                <a:ea typeface="標楷體" panose="03000509000000000000" pitchFamily="65" charset="-120"/>
              </a:rPr>
              <a:t>電路分配與管制</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與公民營通信設施</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a:t>
            </a:r>
          </a:p>
          <a:p>
            <a:r>
              <a:rPr lang="en-US" altLang="zh-TW" sz="1600" dirty="0">
                <a:latin typeface="標楷體" panose="03000509000000000000" pitchFamily="65" charset="-120"/>
                <a:ea typeface="標楷體" panose="03000509000000000000" pitchFamily="65" charset="-120"/>
              </a:rPr>
              <a:t>(5)</a:t>
            </a:r>
            <a:r>
              <a:rPr lang="zh-TW" altLang="en-US" sz="1600" dirty="0">
                <a:latin typeface="標楷體" panose="03000509000000000000" pitchFamily="65" charset="-120"/>
                <a:ea typeface="標楷體" panose="03000509000000000000" pitchFamily="65" charset="-120"/>
              </a:rPr>
              <a:t>頻率分配與管制。</a:t>
            </a:r>
          </a:p>
          <a:p>
            <a:r>
              <a:rPr lang="en-US" altLang="zh-TW" sz="1600" dirty="0">
                <a:latin typeface="標楷體" panose="03000509000000000000" pitchFamily="65" charset="-120"/>
                <a:ea typeface="標楷體" panose="03000509000000000000" pitchFamily="65" charset="-120"/>
              </a:rPr>
              <a:t>(6)</a:t>
            </a:r>
            <a:r>
              <a:rPr lang="zh-TW" altLang="en-US" sz="1600" dirty="0">
                <a:latin typeface="標楷體" panose="03000509000000000000" pitchFamily="65" charset="-120"/>
                <a:ea typeface="標楷體" panose="03000509000000000000" pitchFamily="65" charset="-120"/>
              </a:rPr>
              <a:t>有關通信電子系統之設置與作業之技術與規定。</a:t>
            </a:r>
          </a:p>
          <a:p>
            <a:r>
              <a:rPr lang="en-US" altLang="zh-TW" sz="1600" dirty="0">
                <a:latin typeface="標楷體" panose="03000509000000000000" pitchFamily="65" charset="-120"/>
                <a:ea typeface="標楷體" panose="03000509000000000000" pitchFamily="65" charset="-120"/>
              </a:rPr>
              <a:t>(7)</a:t>
            </a:r>
            <a:r>
              <a:rPr lang="zh-TW" altLang="en-US" sz="1600" dirty="0">
                <a:latin typeface="標楷體" panose="03000509000000000000" pitchFamily="65" charset="-120"/>
                <a:ea typeface="標楷體" panose="03000509000000000000" pitchFamily="65" charset="-120"/>
              </a:rPr>
              <a:t>有關通材保修及改進技術意見之提供。</a:t>
            </a:r>
            <a:endParaRPr lang="zh-TW" altLang="en-US"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52</a:t>
            </a:fld>
            <a:endParaRPr lang="en-US" altLang="zh-TW"/>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三、</a:t>
            </a:r>
            <a:r>
              <a:rPr lang="zh-TW" altLang="zh-TW" sz="1600" dirty="0">
                <a:latin typeface="標楷體" panose="03000509000000000000" pitchFamily="65" charset="-120"/>
                <a:ea typeface="標楷體" panose="03000509000000000000" pitchFamily="65" charset="-120"/>
              </a:rPr>
              <a:t>計畫之保密區分</a:t>
            </a:r>
            <a:r>
              <a:rPr lang="zh-TW" altLang="en-US" sz="1600" dirty="0">
                <a:latin typeface="標楷體" panose="03000509000000000000" pitchFamily="65" charset="-120"/>
                <a:ea typeface="標楷體" panose="03000509000000000000" pitchFamily="65" charset="-120"/>
              </a:rPr>
              <a:t>：</a:t>
            </a:r>
            <a:endParaRPr lang="zh-TW" altLang="zh-TW" sz="1600" dirty="0">
              <a:latin typeface="標楷體" panose="03000509000000000000" pitchFamily="65" charset="-120"/>
              <a:ea typeface="標楷體" panose="03000509000000000000" pitchFamily="65" charset="-120"/>
            </a:endParaRPr>
          </a:p>
          <a:p>
            <a:r>
              <a:rPr lang="zh-TW" altLang="zh-TW" sz="1600" dirty="0">
                <a:latin typeface="標楷體" panose="03000509000000000000" pitchFamily="65" charset="-120"/>
                <a:ea typeface="標楷體" panose="03000509000000000000" pitchFamily="65" charset="-120"/>
              </a:rPr>
              <a:t>保密區分通常區分為密、機密，在文件之前後或上下端記述之。其保密等級，常隨戰術狀況之演變及時間性而消失。</a:t>
            </a:r>
          </a:p>
          <a:p>
            <a:r>
              <a:rPr lang="zh-TW" altLang="en-US" sz="1600" dirty="0">
                <a:latin typeface="標楷體" panose="03000509000000000000" pitchFamily="65" charset="-120"/>
                <a:ea typeface="標楷體" panose="03000509000000000000" pitchFamily="65" charset="-120"/>
              </a:rPr>
              <a:t>四、</a:t>
            </a:r>
            <a:r>
              <a:rPr lang="zh-TW" altLang="zh-TW" sz="1600" dirty="0">
                <a:latin typeface="標楷體" panose="03000509000000000000" pitchFamily="65" charset="-120"/>
                <a:ea typeface="標楷體" panose="03000509000000000000" pitchFamily="65" charset="-120"/>
              </a:rPr>
              <a:t>計畫作為之管制</a:t>
            </a:r>
            <a:r>
              <a:rPr lang="zh-TW" altLang="en-US" sz="1600" dirty="0">
                <a:latin typeface="標楷體" panose="03000509000000000000" pitchFamily="65" charset="-120"/>
                <a:ea typeface="標楷體" panose="03000509000000000000" pitchFamily="65" charset="-120"/>
              </a:rPr>
              <a:t>：</a:t>
            </a:r>
            <a:endParaRPr lang="zh-TW" altLang="zh-TW" sz="1600" dirty="0">
              <a:latin typeface="標楷體" panose="03000509000000000000" pitchFamily="65" charset="-120"/>
              <a:ea typeface="標楷體" panose="03000509000000000000" pitchFamily="65" charset="-120"/>
            </a:endParaRPr>
          </a:p>
          <a:p>
            <a:r>
              <a:rPr lang="zh-TW" altLang="zh-TW" sz="1600" dirty="0">
                <a:latin typeface="標楷體" panose="03000509000000000000" pitchFamily="65" charset="-120"/>
                <a:ea typeface="標楷體" panose="03000509000000000000" pitchFamily="65" charset="-120"/>
              </a:rPr>
              <a:t>為便於控制計畫之發展與保證有效之協調，可律訂計畫內容檢查表及作業進度管制表，以檢查作業內容管制作業進度，如期完成計畫。</a:t>
            </a: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53</a:t>
            </a:fld>
            <a:endParaRPr lang="en-US" altLang="zh-TW"/>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360536" cy="489621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五、計畫之格式：</a:t>
            </a:r>
            <a:endParaRPr lang="en-US" altLang="zh-TW" sz="1600" dirty="0">
              <a:latin typeface="標楷體" panose="03000509000000000000" pitchFamily="65" charset="-120"/>
              <a:ea typeface="標楷體" panose="03000509000000000000" pitchFamily="65" charset="-120"/>
            </a:endParaRPr>
          </a:p>
          <a:p>
            <a:r>
              <a:rPr lang="zh-TW" altLang="zh-TW" sz="1600" dirty="0">
                <a:latin typeface="標楷體" panose="03000509000000000000" pitchFamily="65" charset="-120"/>
                <a:ea typeface="標楷體" panose="03000509000000000000" pitchFamily="65" charset="-120"/>
              </a:rPr>
              <a:t>計畫格式為三部五段式，便於受文者接收、理解任務之考量，而非計畫作為之思維順序。</a:t>
            </a:r>
          </a:p>
          <a:p>
            <a:r>
              <a:rPr lang="en-US" altLang="zh-TW" sz="1600" dirty="0">
                <a:latin typeface="標楷體" panose="03000509000000000000" pitchFamily="65" charset="-120"/>
                <a:ea typeface="標楷體" panose="03000509000000000000" pitchFamily="65" charset="-120"/>
              </a:rPr>
              <a:t>1.</a:t>
            </a:r>
            <a:r>
              <a:rPr lang="zh-TW" altLang="zh-TW" sz="1600" dirty="0">
                <a:latin typeface="標楷體" panose="03000509000000000000" pitchFamily="65" charset="-120"/>
                <a:ea typeface="標楷體" panose="03000509000000000000" pitchFamily="65" charset="-120"/>
              </a:rPr>
              <a:t>首部包含</a:t>
            </a:r>
            <a:r>
              <a:rPr lang="en-US" altLang="zh-TW" sz="1600" dirty="0">
                <a:latin typeface="標楷體" panose="03000509000000000000" pitchFamily="65" charset="-120"/>
                <a:ea typeface="標楷體" panose="03000509000000000000" pitchFamily="65" charset="-120"/>
              </a:rPr>
              <a:t>6</a:t>
            </a:r>
            <a:r>
              <a:rPr lang="zh-TW" altLang="zh-TW" sz="1600" dirty="0">
                <a:latin typeface="標楷體" panose="03000509000000000000" pitchFamily="65" charset="-120"/>
                <a:ea typeface="標楷體" panose="03000509000000000000" pitchFamily="65" charset="-120"/>
              </a:rPr>
              <a:t>項，其記述要領如下：</a:t>
            </a:r>
          </a:p>
          <a:p>
            <a:r>
              <a:rPr lang="en-US" altLang="zh-TW" sz="1600" dirty="0">
                <a:latin typeface="標楷體" panose="03000509000000000000" pitchFamily="65" charset="-120"/>
                <a:ea typeface="標楷體" panose="03000509000000000000" pitchFamily="65" charset="-120"/>
              </a:rPr>
              <a:t> (1)</a:t>
            </a:r>
            <a:r>
              <a:rPr lang="zh-TW" altLang="zh-TW" sz="1600" dirty="0">
                <a:latin typeface="標楷體" panose="03000509000000000000" pitchFamily="65" charset="-120"/>
                <a:ea typeface="標楷體" panose="03000509000000000000" pitchFamily="65" charset="-120"/>
              </a:rPr>
              <a:t>單位及編號：單位係指發令單位之番號或代號及同類型計畫之連續編號。</a:t>
            </a:r>
          </a:p>
          <a:p>
            <a:r>
              <a:rPr lang="en-US" altLang="zh-TW" sz="1600" dirty="0">
                <a:latin typeface="標楷體" panose="03000509000000000000" pitchFamily="65" charset="-120"/>
                <a:ea typeface="標楷體" panose="03000509000000000000" pitchFamily="65" charset="-120"/>
              </a:rPr>
              <a:t> (2)</a:t>
            </a:r>
            <a:r>
              <a:rPr lang="zh-TW" altLang="zh-TW" sz="1600" dirty="0">
                <a:latin typeface="標楷體" panose="03000509000000000000" pitchFamily="65" charset="-120"/>
                <a:ea typeface="標楷體" panose="03000509000000000000" pitchFamily="65" charset="-120"/>
              </a:rPr>
              <a:t>受文者：記述接受計畫之單位番號或代號</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由收發單位填寫</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a:t>
            </a:r>
          </a:p>
          <a:p>
            <a:r>
              <a:rPr lang="en-US" altLang="zh-TW" sz="1600" dirty="0">
                <a:latin typeface="標楷體" panose="03000509000000000000" pitchFamily="65" charset="-120"/>
                <a:ea typeface="標楷體" panose="03000509000000000000" pitchFamily="65" charset="-120"/>
              </a:rPr>
              <a:t> (3)</a:t>
            </a:r>
            <a:r>
              <a:rPr lang="zh-TW" altLang="zh-TW" sz="1600" dirty="0">
                <a:latin typeface="標楷體" panose="03000509000000000000" pitchFamily="65" charset="-120"/>
                <a:ea typeface="標楷體" panose="03000509000000000000" pitchFamily="65" charset="-120"/>
              </a:rPr>
              <a:t>發令地點：即發文司令部之位置，須註明等地名</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座標</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，亦可使用密名。</a:t>
            </a:r>
          </a:p>
          <a:p>
            <a:r>
              <a:rPr lang="en-US" altLang="zh-TW" sz="1600" dirty="0">
                <a:latin typeface="標楷體" panose="03000509000000000000" pitchFamily="65" charset="-120"/>
                <a:ea typeface="標楷體" panose="03000509000000000000" pitchFamily="65" charset="-120"/>
              </a:rPr>
              <a:t> (4)</a:t>
            </a:r>
            <a:r>
              <a:rPr lang="zh-TW" altLang="zh-TW" sz="1600" dirty="0">
                <a:latin typeface="標楷體" panose="03000509000000000000" pitchFamily="65" charset="-120"/>
                <a:ea typeface="標楷體" panose="03000509000000000000" pitchFamily="65" charset="-120"/>
              </a:rPr>
              <a:t>發文時間：為計畫核准之時間，位數字表示之，例如：</a:t>
            </a:r>
            <a:r>
              <a:rPr lang="en-US" altLang="zh-TW" sz="1600" dirty="0">
                <a:latin typeface="標楷體" panose="03000509000000000000" pitchFamily="65" charset="-120"/>
                <a:ea typeface="標楷體" panose="03000509000000000000" pitchFamily="65" charset="-120"/>
              </a:rPr>
              <a:t>10407151600</a:t>
            </a:r>
            <a:r>
              <a:rPr lang="zh-TW" altLang="zh-TW" sz="1600" dirty="0">
                <a:latin typeface="標楷體" panose="03000509000000000000" pitchFamily="65" charset="-120"/>
                <a:ea typeface="標楷體" panose="03000509000000000000" pitchFamily="65" charset="-120"/>
              </a:rPr>
              <a:t>。</a:t>
            </a:r>
          </a:p>
          <a:p>
            <a:r>
              <a:rPr lang="en-US" altLang="zh-TW" sz="1600" dirty="0">
                <a:latin typeface="標楷體" panose="03000509000000000000" pitchFamily="65" charset="-120"/>
                <a:ea typeface="標楷體" panose="03000509000000000000" pitchFamily="65" charset="-120"/>
              </a:rPr>
              <a:t> (5)</a:t>
            </a:r>
            <a:r>
              <a:rPr lang="zh-TW" altLang="zh-TW" sz="1600" dirty="0">
                <a:latin typeface="標楷體" panose="03000509000000000000" pitchFamily="65" charset="-120"/>
                <a:ea typeface="標楷體" panose="03000509000000000000" pitchFamily="65" charset="-120"/>
              </a:rPr>
              <a:t>發文字號：乃一般發文字號，可用文字與數字合編而成，但須注意不可顯示與作戰有關文字，以免洩密。此編號之目的在便於收悉回報。</a:t>
            </a:r>
          </a:p>
          <a:p>
            <a:r>
              <a:rPr lang="en-US" altLang="zh-TW" sz="1600" dirty="0">
                <a:latin typeface="標楷體" panose="03000509000000000000" pitchFamily="65" charset="-120"/>
                <a:ea typeface="標楷體" panose="03000509000000000000" pitchFamily="65" charset="-120"/>
              </a:rPr>
              <a:t> (6)</a:t>
            </a:r>
            <a:r>
              <a:rPr lang="zh-TW" altLang="zh-TW" sz="1600" dirty="0">
                <a:latin typeface="標楷體" panose="03000509000000000000" pitchFamily="65" charset="-120"/>
                <a:ea typeface="標楷體" panose="03000509000000000000" pitchFamily="65" charset="-120"/>
              </a:rPr>
              <a:t>參考資料：為閱讀計畫時，必須參考之文件、地圖、照片等。</a:t>
            </a:r>
            <a:endParaRPr lang="zh-TW" altLang="zh-TW"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54</a:t>
            </a:fld>
            <a:endParaRPr lang="en-US" altLang="zh-TW"/>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2.</a:t>
            </a:r>
            <a:r>
              <a:rPr lang="zh-TW" altLang="zh-TW" sz="1600" dirty="0">
                <a:latin typeface="標楷體" panose="03000509000000000000" pitchFamily="65" charset="-120"/>
                <a:ea typeface="標楷體" panose="03000509000000000000" pitchFamily="65" charset="-120"/>
              </a:rPr>
              <a:t>本文部分：本文包含任務編組五大段，其作為要領如下</a:t>
            </a:r>
          </a:p>
          <a:p>
            <a:r>
              <a:rPr lang="en-US" altLang="zh-TW" sz="1600" dirty="0">
                <a:latin typeface="標楷體" panose="03000509000000000000" pitchFamily="65" charset="-120"/>
                <a:ea typeface="標楷體" panose="03000509000000000000" pitchFamily="65" charset="-120"/>
              </a:rPr>
              <a:t>(1)</a:t>
            </a:r>
            <a:r>
              <a:rPr lang="zh-TW" altLang="zh-TW" sz="1600" dirty="0">
                <a:latin typeface="標楷體" panose="03000509000000000000" pitchFamily="65" charset="-120"/>
                <a:ea typeface="標楷體" panose="03000509000000000000" pitchFamily="65" charset="-120"/>
              </a:rPr>
              <a:t>任務編組記述要領</a:t>
            </a:r>
          </a:p>
          <a:p>
            <a:r>
              <a:rPr lang="zh-TW" altLang="zh-TW" sz="1600" dirty="0">
                <a:latin typeface="標楷體" panose="03000509000000000000" pitchFamily="65" charset="-120"/>
                <a:ea typeface="標楷體" panose="03000509000000000000" pitchFamily="65" charset="-120"/>
              </a:rPr>
              <a:t>計畫中「任務編組」欄主要在表達計畫生效時，其所屬單位之「戰力組成」與「指揮、支援關係」，不涉及指揮官之兵力運用。任務編組記述之要領如下：</a:t>
            </a:r>
          </a:p>
          <a:p>
            <a:r>
              <a:rPr lang="en-US" altLang="zh-TW" sz="1600" dirty="0">
                <a:latin typeface="標楷體" panose="03000509000000000000" pitchFamily="65" charset="-120"/>
                <a:ea typeface="標楷體" panose="03000509000000000000" pitchFamily="65" charset="-120"/>
              </a:rPr>
              <a:t>A.</a:t>
            </a:r>
            <a:r>
              <a:rPr lang="zh-TW" altLang="zh-TW" sz="1600" dirty="0">
                <a:latin typeface="標楷體" panose="03000509000000000000" pitchFamily="65" charset="-120"/>
                <a:ea typeface="標楷體" panose="03000509000000000000" pitchFamily="65" charset="-120"/>
              </a:rPr>
              <a:t>任務編組依其繁簡可記述於作戰計畫本文中</a:t>
            </a:r>
            <a:r>
              <a:rPr lang="en-US" altLang="zh-TW" sz="1600" dirty="0">
                <a:latin typeface="標楷體" panose="03000509000000000000" pitchFamily="65" charset="-120"/>
                <a:ea typeface="標楷體" panose="03000509000000000000" pitchFamily="65" charset="-120"/>
              </a:rPr>
              <a:t>3</a:t>
            </a:r>
            <a:r>
              <a:rPr lang="zh-TW" altLang="zh-TW" sz="1600" dirty="0">
                <a:latin typeface="標楷體" panose="03000509000000000000" pitchFamily="65" charset="-120"/>
                <a:ea typeface="標楷體" panose="03000509000000000000" pitchFamily="65" charset="-120"/>
              </a:rPr>
              <a:t>個位置</a:t>
            </a:r>
          </a:p>
          <a:p>
            <a:r>
              <a:rPr lang="en-US" altLang="zh-TW" sz="1600" dirty="0">
                <a:latin typeface="標楷體" panose="03000509000000000000" pitchFamily="65" charset="-120"/>
                <a:ea typeface="標楷體" panose="03000509000000000000" pitchFamily="65" charset="-120"/>
              </a:rPr>
              <a:t>(a)</a:t>
            </a:r>
            <a:r>
              <a:rPr lang="zh-TW" altLang="zh-TW" sz="1600" dirty="0">
                <a:latin typeface="標楷體" panose="03000509000000000000" pitchFamily="65" charset="-120"/>
                <a:ea typeface="標楷體" panose="03000509000000000000" pitchFamily="65" charset="-120"/>
              </a:rPr>
              <a:t>列為附件。</a:t>
            </a:r>
          </a:p>
          <a:p>
            <a:r>
              <a:rPr lang="en-US" altLang="zh-TW" sz="1600" dirty="0">
                <a:latin typeface="標楷體" panose="03000509000000000000" pitchFamily="65" charset="-120"/>
                <a:ea typeface="標楷體" panose="03000509000000000000" pitchFamily="65" charset="-120"/>
              </a:rPr>
              <a:t>(b)</a:t>
            </a:r>
            <a:r>
              <a:rPr lang="zh-TW" altLang="zh-TW" sz="1600" dirty="0">
                <a:latin typeface="標楷體" panose="03000509000000000000" pitchFamily="65" charset="-120"/>
                <a:ea typeface="標楷體" panose="03000509000000000000" pitchFamily="65" charset="-120"/>
              </a:rPr>
              <a:t>於第一段前單獨列為一項。</a:t>
            </a:r>
          </a:p>
          <a:p>
            <a:r>
              <a:rPr lang="en-US" altLang="zh-TW" sz="1600" dirty="0">
                <a:latin typeface="標楷體" panose="03000509000000000000" pitchFamily="65" charset="-120"/>
                <a:ea typeface="標楷體" panose="03000509000000000000" pitchFamily="65" charset="-120"/>
              </a:rPr>
              <a:t>(c)</a:t>
            </a:r>
            <a:r>
              <a:rPr lang="zh-TW" altLang="zh-TW" sz="1600" dirty="0">
                <a:latin typeface="標楷體" panose="03000509000000000000" pitchFamily="65" charset="-120"/>
                <a:ea typeface="標楷體" panose="03000509000000000000" pitchFamily="65" charset="-120"/>
              </a:rPr>
              <a:t>於第三段各部隊行動項下分別記述。</a:t>
            </a:r>
          </a:p>
          <a:p>
            <a:r>
              <a:rPr lang="zh-TW" altLang="zh-TW" sz="1600" dirty="0">
                <a:latin typeface="標楷體" panose="03000509000000000000" pitchFamily="65" charset="-120"/>
                <a:ea typeface="標楷體" panose="03000509000000000000" pitchFamily="65" charset="-120"/>
              </a:rPr>
              <a:t>當任務編組記述於附件或第一段前，如因預期戰況進展而須調整任務編組時，其調整作為應記述於第三段「各部隊行動」項下。</a:t>
            </a: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55</a:t>
            </a:fld>
            <a:endParaRPr lang="en-US" altLang="zh-TW"/>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685302"/>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(2)</a:t>
            </a:r>
            <a:r>
              <a:rPr lang="zh-TW" altLang="zh-TW" sz="1600" dirty="0">
                <a:latin typeface="標楷體" panose="03000509000000000000" pitchFamily="65" charset="-120"/>
                <a:ea typeface="標楷體" panose="03000509000000000000" pitchFamily="65" charset="-120"/>
              </a:rPr>
              <a:t>任務編組記述順序</a:t>
            </a:r>
          </a:p>
          <a:p>
            <a:r>
              <a:rPr lang="zh-TW" altLang="zh-TW" sz="1600" dirty="0">
                <a:latin typeface="標楷體" panose="03000509000000000000" pitchFamily="65" charset="-120"/>
                <a:ea typeface="標楷體" panose="03000509000000000000" pitchFamily="65" charset="-120"/>
              </a:rPr>
              <a:t>通常依戰鬥部隊、戰鬥支援部隊、勤務支援部隊，按階層、番號順序記述之。</a:t>
            </a:r>
          </a:p>
          <a:p>
            <a:r>
              <a:rPr lang="en-US" altLang="zh-TW" sz="1600" dirty="0">
                <a:latin typeface="標楷體" panose="03000509000000000000" pitchFamily="65" charset="-120"/>
                <a:ea typeface="標楷體" panose="03000509000000000000" pitchFamily="65" charset="-120"/>
              </a:rPr>
              <a:t>(3)</a:t>
            </a:r>
            <a:r>
              <a:rPr lang="zh-TW" altLang="zh-TW" sz="1600" dirty="0">
                <a:latin typeface="標楷體" panose="03000509000000000000" pitchFamily="65" charset="-120"/>
                <a:ea typeface="標楷體" panose="03000509000000000000" pitchFamily="65" charset="-120"/>
              </a:rPr>
              <a:t>任務編組為遂行戰術任務需要之臨時性編組。記述時，應在該單位番號下，除以「＋、－」符號表達其兵力增、減情形外；另須註明其指揮關係</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建制與編配除外</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，以資區別如下</a:t>
            </a:r>
          </a:p>
          <a:p>
            <a:r>
              <a:rPr lang="zh-TW" altLang="zh-TW" sz="1600" dirty="0">
                <a:latin typeface="標楷體" panose="03000509000000000000" pitchFamily="65" charset="-120"/>
                <a:ea typeface="標楷體" panose="03000509000000000000" pitchFamily="65" charset="-120"/>
              </a:rPr>
              <a:t>範例</a:t>
            </a:r>
          </a:p>
          <a:p>
            <a:r>
              <a:rPr lang="en-US" altLang="zh-TW" sz="1600" dirty="0">
                <a:latin typeface="標楷體" panose="03000509000000000000" pitchFamily="65" charset="-120"/>
                <a:ea typeface="標楷體" panose="03000509000000000000" pitchFamily="65" charset="-120"/>
              </a:rPr>
              <a:t>A.</a:t>
            </a:r>
            <a:r>
              <a:rPr lang="zh-TW" altLang="zh-TW" sz="1600" dirty="0">
                <a:latin typeface="標楷體" panose="03000509000000000000" pitchFamily="65" charset="-120"/>
                <a:ea typeface="標楷體" panose="03000509000000000000" pitchFamily="65" charset="-120"/>
              </a:rPr>
              <a:t>步</a:t>
            </a:r>
            <a:r>
              <a:rPr lang="en-US" altLang="zh-TW" sz="1600" dirty="0">
                <a:latin typeface="標楷體" panose="03000509000000000000" pitchFamily="65" charset="-120"/>
                <a:ea typeface="標楷體" panose="03000509000000000000" pitchFamily="65" charset="-120"/>
              </a:rPr>
              <a:t>3</a:t>
            </a:r>
            <a:r>
              <a:rPr lang="zh-TW" altLang="zh-TW" sz="1600" dirty="0">
                <a:latin typeface="標楷體" panose="03000509000000000000" pitchFamily="65" charset="-120"/>
                <a:ea typeface="標楷體" panose="03000509000000000000" pitchFamily="65" charset="-120"/>
              </a:rPr>
              <a:t>營</a:t>
            </a:r>
          </a:p>
          <a:p>
            <a:r>
              <a:rPr lang="zh-TW" altLang="zh-TW" sz="1600" dirty="0">
                <a:latin typeface="標楷體" panose="03000509000000000000" pitchFamily="65" charset="-120"/>
                <a:ea typeface="標楷體" panose="03000509000000000000" pitchFamily="65" charset="-120"/>
              </a:rPr>
              <a:t>＋：戰車第</a:t>
            </a:r>
            <a:r>
              <a:rPr lang="en-US" altLang="zh-TW" sz="1600" dirty="0">
                <a:latin typeface="標楷體" panose="03000509000000000000" pitchFamily="65" charset="-120"/>
                <a:ea typeface="標楷體" panose="03000509000000000000" pitchFamily="65" charset="-120"/>
              </a:rPr>
              <a:t>1</a:t>
            </a:r>
            <a:r>
              <a:rPr lang="zh-TW" altLang="zh-TW" sz="1600" dirty="0">
                <a:latin typeface="標楷體" panose="03000509000000000000" pitchFamily="65" charset="-120"/>
                <a:ea typeface="標楷體" panose="03000509000000000000" pitchFamily="65" charset="-120"/>
              </a:rPr>
              <a:t>營第</a:t>
            </a:r>
            <a:r>
              <a:rPr lang="en-US" altLang="zh-TW" sz="1600" dirty="0">
                <a:latin typeface="標楷體" panose="03000509000000000000" pitchFamily="65" charset="-120"/>
                <a:ea typeface="標楷體" panose="03000509000000000000" pitchFamily="65" charset="-120"/>
              </a:rPr>
              <a:t>1</a:t>
            </a:r>
            <a:r>
              <a:rPr lang="zh-TW" altLang="zh-TW" sz="1600" dirty="0">
                <a:latin typeface="標楷體" panose="03000509000000000000" pitchFamily="65" charset="-120"/>
                <a:ea typeface="標楷體" panose="03000509000000000000" pitchFamily="65" charset="-120"/>
              </a:rPr>
              <a:t>連</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配屬</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、反裝甲連第</a:t>
            </a:r>
            <a:r>
              <a:rPr lang="en-US" altLang="zh-TW" sz="1600" dirty="0">
                <a:latin typeface="標楷體" panose="03000509000000000000" pitchFamily="65" charset="-120"/>
                <a:ea typeface="標楷體" panose="03000509000000000000" pitchFamily="65" charset="-120"/>
              </a:rPr>
              <a:t>1</a:t>
            </a:r>
            <a:r>
              <a:rPr lang="zh-TW" altLang="zh-TW" sz="1600" dirty="0">
                <a:latin typeface="標楷體" panose="03000509000000000000" pitchFamily="65" charset="-120"/>
                <a:ea typeface="標楷體" panose="03000509000000000000" pitchFamily="65" charset="-120"/>
              </a:rPr>
              <a:t>排</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作戰管制</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a:t>
            </a:r>
          </a:p>
          <a:p>
            <a:r>
              <a:rPr lang="zh-TW" altLang="zh-TW" sz="1600" dirty="0">
                <a:latin typeface="標楷體" panose="03000509000000000000" pitchFamily="65" charset="-120"/>
                <a:ea typeface="標楷體" panose="03000509000000000000" pitchFamily="65" charset="-120"/>
              </a:rPr>
              <a:t>－：步</a:t>
            </a:r>
            <a:r>
              <a:rPr lang="en-US" altLang="zh-TW" sz="1600" dirty="0">
                <a:latin typeface="標楷體" panose="03000509000000000000" pitchFamily="65" charset="-120"/>
                <a:ea typeface="標楷體" panose="03000509000000000000" pitchFamily="65" charset="-120"/>
              </a:rPr>
              <a:t>3</a:t>
            </a:r>
            <a:r>
              <a:rPr lang="zh-TW" altLang="zh-TW" sz="1600" dirty="0">
                <a:latin typeface="標楷體" panose="03000509000000000000" pitchFamily="65" charset="-120"/>
                <a:ea typeface="標楷體" panose="03000509000000000000" pitchFamily="65" charset="-120"/>
              </a:rPr>
              <a:t>連。</a:t>
            </a:r>
          </a:p>
          <a:p>
            <a:r>
              <a:rPr lang="en-US" altLang="zh-TW" sz="1600" dirty="0">
                <a:latin typeface="標楷體" panose="03000509000000000000" pitchFamily="65" charset="-120"/>
                <a:ea typeface="標楷體" panose="03000509000000000000" pitchFamily="65" charset="-120"/>
              </a:rPr>
              <a:t>B.</a:t>
            </a:r>
            <a:r>
              <a:rPr lang="zh-TW" altLang="zh-TW" sz="1600" dirty="0">
                <a:latin typeface="標楷體" panose="03000509000000000000" pitchFamily="65" charset="-120"/>
                <a:ea typeface="標楷體" panose="03000509000000000000" pitchFamily="65" charset="-120"/>
              </a:rPr>
              <a:t>通資連</a:t>
            </a:r>
          </a:p>
          <a:p>
            <a:r>
              <a:rPr lang="zh-TW" altLang="zh-TW" sz="1600" dirty="0">
                <a:latin typeface="標楷體" panose="03000509000000000000" pitchFamily="65" charset="-120"/>
                <a:ea typeface="標楷體" panose="03000509000000000000" pitchFamily="65" charset="-120"/>
              </a:rPr>
              <a:t>＋：小延伸節點組</a:t>
            </a:r>
            <a:r>
              <a:rPr lang="en-US" altLang="zh-TW" sz="1600" dirty="0">
                <a:latin typeface="標楷體" panose="03000509000000000000" pitchFamily="65" charset="-120"/>
                <a:ea typeface="標楷體" panose="03000509000000000000" pitchFamily="65" charset="-120"/>
              </a:rPr>
              <a:t>6301</a:t>
            </a:r>
            <a:r>
              <a:rPr lang="zh-TW" altLang="zh-TW" sz="1600" dirty="0">
                <a:latin typeface="標楷體" panose="03000509000000000000" pitchFamily="65" charset="-120"/>
                <a:ea typeface="標楷體" panose="03000509000000000000" pitchFamily="65" charset="-120"/>
              </a:rPr>
              <a:t>、</a:t>
            </a:r>
            <a:r>
              <a:rPr lang="en-US" altLang="zh-TW" sz="1600" dirty="0">
                <a:latin typeface="標楷體" panose="03000509000000000000" pitchFamily="65" charset="-120"/>
                <a:ea typeface="標楷體" panose="03000509000000000000" pitchFamily="65" charset="-120"/>
              </a:rPr>
              <a:t>6302(</a:t>
            </a:r>
            <a:r>
              <a:rPr lang="zh-TW" altLang="zh-TW" sz="1600" dirty="0">
                <a:latin typeface="標楷體" panose="03000509000000000000" pitchFamily="65" charset="-120"/>
                <a:ea typeface="標楷體" panose="03000509000000000000" pitchFamily="65" charset="-120"/>
              </a:rPr>
              <a:t>配屬</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、電戰作業隊</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作戰管制</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a:t>
            </a:r>
          </a:p>
          <a:p>
            <a:r>
              <a:rPr lang="zh-TW" altLang="zh-TW" sz="1600" dirty="0">
                <a:latin typeface="標楷體" panose="03000509000000000000" pitchFamily="65" charset="-120"/>
                <a:ea typeface="標楷體" panose="03000509000000000000" pitchFamily="65" charset="-120"/>
              </a:rPr>
              <a:t>－：多波道</a:t>
            </a:r>
            <a:r>
              <a:rPr lang="en-US" altLang="zh-TW" sz="1600" dirty="0">
                <a:latin typeface="標楷體" panose="03000509000000000000" pitchFamily="65" charset="-120"/>
                <a:ea typeface="標楷體" panose="03000509000000000000" pitchFamily="65" charset="-120"/>
              </a:rPr>
              <a:t>B</a:t>
            </a:r>
            <a:r>
              <a:rPr lang="zh-TW" altLang="zh-TW" sz="1600" dirty="0">
                <a:latin typeface="標楷體" panose="03000509000000000000" pitchFamily="65" charset="-120"/>
                <a:ea typeface="標楷體" panose="03000509000000000000" pitchFamily="65" charset="-120"/>
              </a:rPr>
              <a:t>終端、機動數位微波營級終端。</a:t>
            </a:r>
            <a:endParaRPr lang="zh-TW" altLang="zh-TW"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56</a:t>
            </a:fld>
            <a:endParaRPr lang="en-US" altLang="zh-TW"/>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(4)</a:t>
            </a:r>
            <a:r>
              <a:rPr lang="zh-TW" altLang="en-US" sz="1600" dirty="0">
                <a:latin typeface="標楷體" panose="03000509000000000000" pitchFamily="65" charset="-120"/>
                <a:ea typeface="標楷體" panose="03000509000000000000" pitchFamily="65" charset="-120"/>
              </a:rPr>
              <a:t>某些特定狀況</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如各行軍縱隊、兩個相同階層部隊產生指揮關係</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須指定編組指揮官時，則應在該編組名稱直後，記述該編組之指揮官單位、級職、姓名。</a:t>
            </a:r>
          </a:p>
          <a:p>
            <a:r>
              <a:rPr lang="en-US" altLang="zh-TW" sz="1600" dirty="0">
                <a:latin typeface="標楷體" panose="03000509000000000000" pitchFamily="65" charset="-120"/>
                <a:ea typeface="標楷體" panose="03000509000000000000" pitchFamily="65" charset="-120"/>
              </a:rPr>
              <a:t>(5)</a:t>
            </a:r>
            <a:r>
              <a:rPr lang="zh-TW" altLang="en-US" sz="1600" dirty="0">
                <a:latin typeface="標楷體" panose="03000509000000000000" pitchFamily="65" charset="-120"/>
                <a:ea typeface="標楷體" panose="03000509000000000000" pitchFamily="65" charset="-120"/>
              </a:rPr>
              <a:t>未納編於其他部隊之各直屬部隊，可併於「直屬部隊」欄中記述；若某直屬部隊之一部納編於其他部隊，應於該直屬部隊直後，以括號註明其減少的單位。</a:t>
            </a:r>
          </a:p>
          <a:p>
            <a:r>
              <a:rPr lang="en-US" altLang="zh-TW" sz="1600" dirty="0">
                <a:latin typeface="標楷體" panose="03000509000000000000" pitchFamily="65" charset="-120"/>
                <a:ea typeface="標楷體" panose="03000509000000000000" pitchFamily="65" charset="-120"/>
              </a:rPr>
              <a:t>(6)</a:t>
            </a:r>
            <a:r>
              <a:rPr lang="zh-TW" altLang="en-US" sz="1600" dirty="0">
                <a:latin typeface="標楷體" panose="03000509000000000000" pitchFamily="65" charset="-120"/>
                <a:ea typeface="標楷體" panose="03000509000000000000" pitchFamily="65" charset="-120"/>
              </a:rPr>
              <a:t>任務編組之記述，概有列述式、英文代字式、符號式等</a:t>
            </a:r>
            <a:r>
              <a:rPr lang="en-US" altLang="zh-TW" sz="1600" dirty="0">
                <a:latin typeface="標楷體" panose="03000509000000000000" pitchFamily="65" charset="-120"/>
                <a:ea typeface="標楷體" panose="03000509000000000000" pitchFamily="65" charset="-120"/>
              </a:rPr>
              <a:t>3</a:t>
            </a:r>
            <a:r>
              <a:rPr lang="zh-TW" altLang="en-US" sz="1600" dirty="0">
                <a:latin typeface="標楷體" panose="03000509000000000000" pitchFamily="65" charset="-120"/>
                <a:ea typeface="標楷體" panose="03000509000000000000" pitchFamily="65" charset="-120"/>
              </a:rPr>
              <a:t>種方式。</a:t>
            </a:r>
            <a:endParaRPr lang="zh-TW" altLang="en-US"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57</a:t>
            </a:fld>
            <a:endParaRPr lang="en-US" altLang="zh-TW"/>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(7)</a:t>
            </a:r>
            <a:r>
              <a:rPr lang="zh-TW" altLang="zh-TW" sz="1600" dirty="0">
                <a:latin typeface="標楷體" panose="03000509000000000000" pitchFamily="65" charset="-120"/>
                <a:ea typeface="標楷體" panose="03000509000000000000" pitchFamily="65" charset="-120"/>
              </a:rPr>
              <a:t>計畫第一段「狀況」記述要領</a:t>
            </a:r>
          </a:p>
          <a:p>
            <a:r>
              <a:rPr lang="zh-TW" altLang="zh-TW" sz="1600" dirty="0">
                <a:latin typeface="標楷體" panose="03000509000000000000" pitchFamily="65" charset="-120"/>
                <a:ea typeface="標楷體" panose="03000509000000000000" pitchFamily="65" charset="-120"/>
              </a:rPr>
              <a:t>本段內容敘述以作戰環境為主，包括作戰地區、敵軍、友軍、兵力、假定等項資料，本段僅記述狀況資料，不涉及指揮官之計</a:t>
            </a:r>
            <a:r>
              <a:rPr lang="zh-TW" altLang="en-US" sz="1600" dirty="0">
                <a:latin typeface="標楷體" panose="03000509000000000000" pitchFamily="65" charset="-120"/>
                <a:ea typeface="標楷體" panose="03000509000000000000" pitchFamily="65" charset="-120"/>
              </a:rPr>
              <a:t>劃</a:t>
            </a:r>
            <a:r>
              <a:rPr lang="zh-TW" altLang="zh-TW" sz="1600" dirty="0">
                <a:latin typeface="標楷體" panose="03000509000000000000" pitchFamily="65" charset="-120"/>
                <a:ea typeface="標楷體" panose="03000509000000000000" pitchFamily="65" charset="-120"/>
              </a:rPr>
              <a:t>或指示。</a:t>
            </a:r>
          </a:p>
          <a:p>
            <a:r>
              <a:rPr lang="en-US" altLang="zh-TW" sz="1600" dirty="0">
                <a:latin typeface="標楷體" panose="03000509000000000000" pitchFamily="65" charset="-120"/>
                <a:ea typeface="標楷體" panose="03000509000000000000" pitchFamily="65" charset="-120"/>
              </a:rPr>
              <a:t>1</a:t>
            </a:r>
            <a:r>
              <a:rPr lang="zh-TW" altLang="zh-TW" sz="1600" dirty="0">
                <a:latin typeface="標楷體" panose="03000509000000000000" pitchFamily="65" charset="-120"/>
                <a:ea typeface="標楷體" panose="03000509000000000000" pitchFamily="65" charset="-120"/>
              </a:rPr>
              <a:t>敵軍：分別記述業經證實及判斷之敵情資料，為執行任務所必須瞭解者。內容通常為敵軍編組、部署、特點及敵較大可能行動。敵軍即有通信電子設施、位置，敵電子反制手段</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如偵測、截收、干擾、破壞</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等資料。以上資料如已列入情報附件或其他情報摘要時，僅註明其編號，以供參考。但對於敵區既有通信電子設施及敵電子反制手段、須予重複記述，以示重要促起注意。</a:t>
            </a:r>
          </a:p>
          <a:p>
            <a:r>
              <a:rPr lang="en-US" altLang="zh-TW" sz="1600" dirty="0">
                <a:latin typeface="標楷體" panose="03000509000000000000" pitchFamily="65" charset="-120"/>
                <a:ea typeface="標楷體" panose="03000509000000000000" pitchFamily="65" charset="-120"/>
              </a:rPr>
              <a:t>2</a:t>
            </a:r>
            <a:r>
              <a:rPr lang="zh-TW" altLang="zh-TW" sz="1600" dirty="0">
                <a:latin typeface="標楷體" panose="03000509000000000000" pitchFamily="65" charset="-120"/>
                <a:ea typeface="標楷體" panose="03000509000000000000" pitchFamily="65" charset="-120"/>
              </a:rPr>
              <a:t>友軍：包括上級、鄰接、支援及增援部隊，與本部隊行動具有影響或有關之資料。如任務、指揮所位置、通信軸線</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或主要通資設施</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，及本作戰地區內既有通信電子資訊設施等。上述資料如顯示於作戰透明圖上時，則註明該透明圖名稱及編號，以供參考。</a:t>
            </a:r>
          </a:p>
          <a:p>
            <a:r>
              <a:rPr lang="en-US" altLang="zh-TW" sz="1600" dirty="0">
                <a:latin typeface="標楷體" panose="03000509000000000000" pitchFamily="65" charset="-120"/>
                <a:ea typeface="標楷體" panose="03000509000000000000" pitchFamily="65" charset="-120"/>
              </a:rPr>
              <a:t>3</a:t>
            </a:r>
            <a:r>
              <a:rPr lang="zh-TW" altLang="zh-TW" sz="1600" dirty="0">
                <a:latin typeface="標楷體" panose="03000509000000000000" pitchFamily="65" charset="-120"/>
                <a:ea typeface="標楷體" panose="03000509000000000000" pitchFamily="65" charset="-120"/>
              </a:rPr>
              <a:t>兵力：係指配屬於命令單位或由發令單位派遣至其他單位之通資電部隊</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小組</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，並記述其生效時間。當配屬與派遣之通資電部隊</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小組</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已列入任務編組或含於任務編組之附件內時，則註明「如任務編組」或「附件</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錄</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第</a:t>
            </a:r>
            <a:r>
              <a:rPr lang="en-US" altLang="zh-TW" sz="1600" dirty="0">
                <a:latin typeface="標楷體" panose="03000509000000000000" pitchFamily="65" charset="-120"/>
                <a:ea typeface="標楷體" panose="03000509000000000000" pitchFamily="65" charset="-120"/>
              </a:rPr>
              <a:t>X</a:t>
            </a:r>
            <a:r>
              <a:rPr lang="zh-TW" altLang="zh-TW" sz="1600" dirty="0">
                <a:latin typeface="標楷體" panose="03000509000000000000" pitchFamily="65" charset="-120"/>
                <a:ea typeface="標楷體" panose="03000509000000000000" pitchFamily="65" charset="-120"/>
              </a:rPr>
              <a:t>號─任務編組」。</a:t>
            </a:r>
          </a:p>
          <a:p>
            <a:r>
              <a:rPr lang="en-US" altLang="zh-TW" sz="1600" dirty="0">
                <a:latin typeface="標楷體" panose="03000509000000000000" pitchFamily="65" charset="-120"/>
                <a:ea typeface="標楷體" panose="03000509000000000000" pitchFamily="65" charset="-120"/>
              </a:rPr>
              <a:t>4</a:t>
            </a:r>
            <a:r>
              <a:rPr lang="zh-TW" altLang="zh-TW" sz="1600" dirty="0">
                <a:latin typeface="標楷體" panose="03000509000000000000" pitchFamily="65" charset="-120"/>
                <a:ea typeface="標楷體" panose="03000509000000000000" pitchFamily="65" charset="-120"/>
              </a:rPr>
              <a:t>假定事項：指揮官所明瞭之狀況不足，須皆以合理之假定事項為作計畫作為之基礎，以利計畫之作為，惟當事實證明假定不正確時，應立即修正計畫。本項通常適用於較高層之計畫作為。各種命令內則無「假定」項目。</a:t>
            </a:r>
            <a:endParaRPr lang="zh-TW" altLang="en-US"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58</a:t>
            </a:fld>
            <a:endParaRPr lang="en-US" altLang="zh-TW"/>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(8)</a:t>
            </a:r>
            <a:r>
              <a:rPr lang="zh-TW" altLang="zh-TW" sz="1600" dirty="0">
                <a:latin typeface="標楷體" panose="03000509000000000000" pitchFamily="65" charset="-120"/>
                <a:ea typeface="標楷體" panose="03000509000000000000" pitchFamily="65" charset="-120"/>
              </a:rPr>
              <a:t>計畫第二段「任務」記述要領</a:t>
            </a:r>
          </a:p>
          <a:p>
            <a:r>
              <a:rPr lang="en-US" altLang="zh-TW" sz="1600" dirty="0">
                <a:latin typeface="標楷體" panose="03000509000000000000" pitchFamily="65" charset="-120"/>
                <a:ea typeface="標楷體" panose="03000509000000000000" pitchFamily="65" charset="-120"/>
              </a:rPr>
              <a:t>A.</a:t>
            </a:r>
            <a:r>
              <a:rPr lang="zh-TW" altLang="zh-TW" sz="1600" dirty="0">
                <a:latin typeface="標楷體" panose="03000509000000000000" pitchFamily="65" charset="-120"/>
                <a:ea typeface="標楷體" panose="03000509000000000000" pitchFamily="65" charset="-120"/>
              </a:rPr>
              <a:t>本段簡明敘述指揮官須予完成之通資責任與工作，文字敘述必須完整，不必分項。所敘述之任務乃任務分析時，從其上級所賦予之「特定行動」，經推斷行動、關鍵行動、重述本部任務，最後經指揮官核准之本部任務。</a:t>
            </a:r>
          </a:p>
          <a:p>
            <a:r>
              <a:rPr lang="en-US" altLang="zh-TW" sz="1600" dirty="0">
                <a:latin typeface="標楷體" panose="03000509000000000000" pitchFamily="65" charset="-120"/>
                <a:ea typeface="標楷體" panose="03000509000000000000" pitchFamily="65" charset="-120"/>
              </a:rPr>
              <a:t>B.</a:t>
            </a:r>
            <a:r>
              <a:rPr lang="zh-TW" altLang="zh-TW" sz="1600" dirty="0">
                <a:latin typeface="標楷體" panose="03000509000000000000" pitchFamily="65" charset="-120"/>
                <a:ea typeface="標楷體" panose="03000509000000000000" pitchFamily="65" charset="-120"/>
              </a:rPr>
              <a:t>本段內容包括「何人」、「何時」、「何事</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關鍵行動</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」、「何地」與「為何</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目的</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」。若不能完全包含時，最少需包含「何事」與「為何」。至於心中之「如何」，則於通資構想</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作業構想</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中敘述之，其中之「何地」，亦可包含於通資構想</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作業構想中</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敘述之。</a:t>
            </a:r>
            <a:endParaRPr lang="zh-TW" altLang="zh-TW"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59</a:t>
            </a:fld>
            <a:endParaRPr lang="en-US" altLang="zh-TW"/>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sym typeface="Wingdings 3" pitchFamily="18" charset="2"/>
              </a:rPr>
              <a:t>準備階段：旨在完成各項作戰整備與必要之預演，使單位所屬熟稔計畫</a:t>
            </a:r>
            <a:r>
              <a:rPr lang="en-US" altLang="zh-TW" sz="1600" dirty="0">
                <a:latin typeface="標楷體" panose="03000509000000000000" pitchFamily="65" charset="-120"/>
                <a:ea typeface="標楷體" panose="03000509000000000000" pitchFamily="65" charset="-120"/>
                <a:sym typeface="Wingdings 3" pitchFamily="18" charset="2"/>
              </a:rPr>
              <a:t>(</a:t>
            </a:r>
            <a:r>
              <a:rPr lang="zh-TW" altLang="en-US" sz="1600" dirty="0">
                <a:latin typeface="標楷體" panose="03000509000000000000" pitchFamily="65" charset="-120"/>
                <a:ea typeface="標楷體" panose="03000509000000000000" pitchFamily="65" charset="-120"/>
                <a:sym typeface="Wingdings 3" pitchFamily="18" charset="2"/>
              </a:rPr>
              <a:t>命令</a:t>
            </a:r>
            <a:r>
              <a:rPr lang="en-US" altLang="zh-TW" sz="1600" dirty="0">
                <a:latin typeface="標楷體" panose="03000509000000000000" pitchFamily="65" charset="-120"/>
                <a:ea typeface="標楷體" panose="03000509000000000000" pitchFamily="65" charset="-120"/>
                <a:sym typeface="Wingdings 3" pitchFamily="18" charset="2"/>
              </a:rPr>
              <a:t>)</a:t>
            </a:r>
            <a:r>
              <a:rPr lang="zh-TW" altLang="en-US" sz="1600" dirty="0">
                <a:latin typeface="標楷體" panose="03000509000000000000" pitchFamily="65" charset="-120"/>
                <a:ea typeface="標楷體" panose="03000509000000000000" pitchFamily="65" charset="-120"/>
                <a:sym typeface="Wingdings 3" pitchFamily="18" charset="2"/>
              </a:rPr>
              <a:t>內容與任務全程之各項行動，以具備將計畫</a:t>
            </a:r>
            <a:r>
              <a:rPr lang="en-US" altLang="zh-TW" sz="1600" dirty="0">
                <a:latin typeface="標楷體" panose="03000509000000000000" pitchFamily="65" charset="-120"/>
                <a:ea typeface="標楷體" panose="03000509000000000000" pitchFamily="65" charset="-120"/>
                <a:sym typeface="Wingdings 3" pitchFamily="18" charset="2"/>
              </a:rPr>
              <a:t>(</a:t>
            </a:r>
            <a:r>
              <a:rPr lang="zh-TW" altLang="en-US" sz="1600" dirty="0">
                <a:latin typeface="標楷體" panose="03000509000000000000" pitchFamily="65" charset="-120"/>
                <a:ea typeface="標楷體" panose="03000509000000000000" pitchFamily="65" charset="-120"/>
                <a:sym typeface="Wingdings 3" pitchFamily="18" charset="2"/>
              </a:rPr>
              <a:t>命令</a:t>
            </a:r>
            <a:r>
              <a:rPr lang="en-US" altLang="zh-TW" sz="1600" dirty="0">
                <a:latin typeface="標楷體" panose="03000509000000000000" pitchFamily="65" charset="-120"/>
                <a:ea typeface="標楷體" panose="03000509000000000000" pitchFamily="65" charset="-120"/>
                <a:sym typeface="Wingdings 3" pitchFamily="18" charset="2"/>
              </a:rPr>
              <a:t>)</a:t>
            </a:r>
            <a:r>
              <a:rPr lang="zh-TW" altLang="en-US" sz="1600" dirty="0">
                <a:latin typeface="標楷體" panose="03000509000000000000" pitchFamily="65" charset="-120"/>
                <a:ea typeface="標楷體" panose="03000509000000000000" pitchFamily="65" charset="-120"/>
                <a:sym typeface="Wingdings 3" pitchFamily="18" charset="2"/>
              </a:rPr>
              <a:t>內容轉化為具體行動的能力。</a:t>
            </a:r>
          </a:p>
          <a:p>
            <a:r>
              <a:rPr lang="zh-TW" altLang="en-US" sz="1600" dirty="0">
                <a:latin typeface="標楷體" panose="03000509000000000000" pitchFamily="65" charset="-120"/>
                <a:ea typeface="標楷體" panose="03000509000000000000" pitchFamily="65" charset="-120"/>
                <a:sym typeface="Wingdings 3" pitchFamily="18" charset="2"/>
              </a:rPr>
              <a:t>執行階段：基於貫徹執行指揮官之意志與作戰企圖，因應戰況變化，適時調整行動方案、快速完成決策、下達作戰指導及執行作戰命令，以圓滿達成任務。</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6</a:t>
            </a:fld>
            <a:endParaRPr lang="en-US" altLang="zh-TW"/>
          </a:p>
        </p:txBody>
      </p:sp>
    </p:spTree>
    <p:extLst>
      <p:ext uri="{BB962C8B-B14F-4D97-AF65-F5344CB8AC3E}">
        <p14:creationId xmlns:p14="http://schemas.microsoft.com/office/powerpoint/2010/main" val="192996593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(9)</a:t>
            </a:r>
            <a:r>
              <a:rPr lang="zh-TW" altLang="zh-TW" sz="1600" dirty="0">
                <a:latin typeface="標楷體" panose="03000509000000000000" pitchFamily="65" charset="-120"/>
                <a:ea typeface="標楷體" panose="03000509000000000000" pitchFamily="65" charset="-120"/>
              </a:rPr>
              <a:t>計畫第三段「執行」記述要領</a:t>
            </a:r>
          </a:p>
          <a:p>
            <a:r>
              <a:rPr lang="zh-TW" altLang="zh-TW" sz="1600" dirty="0">
                <a:latin typeface="標楷體" panose="03000509000000000000" pitchFamily="65" charset="-120"/>
                <a:ea typeface="標楷體" panose="03000509000000000000" pitchFamily="65" charset="-120"/>
              </a:rPr>
              <a:t>對各建制與配屬部隊，說明通資構想</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作業構想</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，賦予各部隊明確之任務，責成各該部隊</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各作業單位</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，執行通資設施</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作業</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之細部事項，以其達成第二段所記述之任務。</a:t>
            </a:r>
          </a:p>
          <a:p>
            <a:r>
              <a:rPr lang="en-US" altLang="zh-TW" sz="1600" dirty="0">
                <a:latin typeface="標楷體" panose="03000509000000000000" pitchFamily="65" charset="-120"/>
                <a:ea typeface="標楷體" panose="03000509000000000000" pitchFamily="65" charset="-120"/>
              </a:rPr>
              <a:t>1</a:t>
            </a:r>
            <a:r>
              <a:rPr lang="zh-TW" altLang="zh-TW" sz="1600" dirty="0">
                <a:latin typeface="標楷體" panose="03000509000000000000" pitchFamily="65" charset="-120"/>
                <a:ea typeface="標楷體" panose="03000509000000000000" pitchFamily="65" charset="-120"/>
              </a:rPr>
              <a:t>通資電構想</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作業構想</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：乃依任務將指揮官對某一作戰、或作戰各階段之全般通資運用方案</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通資作業兵力運用</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，以及作戰計畫</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命令</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中有關通資運用所必須之部分，作具體而清晰之敘述，以明示各級部隊或通信人員，藉以管制與協調，確保任務之達成。指揮官決心中之「如何」通常包含於本構想內敘述之。</a:t>
            </a:r>
          </a:p>
          <a:p>
            <a:r>
              <a:rPr lang="en-US" altLang="zh-TW" sz="1600" dirty="0">
                <a:latin typeface="標楷體" panose="03000509000000000000" pitchFamily="65" charset="-120"/>
                <a:ea typeface="標楷體" panose="03000509000000000000" pitchFamily="65" charset="-120"/>
              </a:rPr>
              <a:t>2</a:t>
            </a:r>
            <a:r>
              <a:rPr lang="zh-TW" altLang="zh-TW" sz="1600" dirty="0">
                <a:latin typeface="標楷體" panose="03000509000000000000" pitchFamily="65" charset="-120"/>
                <a:ea typeface="標楷體" panose="03000509000000000000" pitchFamily="65" charset="-120"/>
              </a:rPr>
              <a:t>各部隊</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各作業單位</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任務</a:t>
            </a:r>
          </a:p>
          <a:p>
            <a:r>
              <a:rPr lang="en-US" altLang="zh-TW" sz="1600" dirty="0">
                <a:latin typeface="標楷體" panose="03000509000000000000" pitchFamily="65" charset="-120"/>
                <a:ea typeface="標楷體" panose="03000509000000000000" pitchFamily="65" charset="-120"/>
              </a:rPr>
              <a:t>A.</a:t>
            </a:r>
            <a:r>
              <a:rPr lang="zh-TW" altLang="zh-TW" sz="1600" dirty="0">
                <a:latin typeface="標楷體" panose="03000509000000000000" pitchFamily="65" charset="-120"/>
                <a:ea typeface="標楷體" panose="03000509000000000000" pitchFamily="65" charset="-120"/>
              </a:rPr>
              <a:t>將支援作戰之通資任務，分別賦予所屬通資電部隊</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各執行單位</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，及配屬通資電部隊</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支援部隊不含</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。列舉時，通常按主要建制部隊</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作業命令令則按編制單位之順序</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，次及部隊，配屬部隊之順序記述之。</a:t>
            </a:r>
          </a:p>
          <a:p>
            <a:r>
              <a:rPr lang="en-US" altLang="zh-TW" sz="1600" dirty="0">
                <a:latin typeface="標楷體" panose="03000509000000000000" pitchFamily="65" charset="-120"/>
                <a:ea typeface="標楷體" panose="03000509000000000000" pitchFamily="65" charset="-120"/>
              </a:rPr>
              <a:t>B.</a:t>
            </a:r>
            <a:r>
              <a:rPr lang="zh-TW" altLang="zh-TW" sz="1600" dirty="0">
                <a:latin typeface="標楷體" panose="03000509000000000000" pitchFamily="65" charset="-120"/>
                <a:ea typeface="標楷體" panose="03000509000000000000" pitchFamily="65" charset="-120"/>
              </a:rPr>
              <a:t>列舉通資電部隊</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各作業單位</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任務時，除與現行通資作業程序內規定不同而有變更或包含部分，須詳細敘述外，其相同部分，可記述：「按照通信電子資訊現行作業程序實施」即可。</a:t>
            </a:r>
          </a:p>
          <a:p>
            <a:r>
              <a:rPr lang="en-US" altLang="zh-TW" sz="1600" dirty="0">
                <a:latin typeface="標楷體" panose="03000509000000000000" pitchFamily="65" charset="-120"/>
                <a:ea typeface="標楷體" panose="03000509000000000000" pitchFamily="65" charset="-120"/>
              </a:rPr>
              <a:t>3</a:t>
            </a:r>
            <a:r>
              <a:rPr lang="zh-TW" altLang="zh-TW" sz="1600" dirty="0">
                <a:latin typeface="標楷體" panose="03000509000000000000" pitchFamily="65" charset="-120"/>
                <a:ea typeface="標楷體" panose="03000509000000000000" pitchFamily="65" charset="-120"/>
              </a:rPr>
              <a:t>協調指示：第三段之末項，係敘述適用於兩個或兩個以上之下級部隊共同遵守之規定或協調事項。</a:t>
            </a:r>
          </a:p>
          <a:p>
            <a:r>
              <a:rPr lang="en-US" altLang="zh-TW" sz="1600" dirty="0">
                <a:latin typeface="標楷體" panose="03000509000000000000" pitchFamily="65" charset="-120"/>
                <a:ea typeface="標楷體" panose="03000509000000000000" pitchFamily="65" charset="-120"/>
              </a:rPr>
              <a:t>4</a:t>
            </a:r>
            <a:r>
              <a:rPr lang="zh-TW" altLang="zh-TW" sz="1600" dirty="0">
                <a:latin typeface="標楷體" panose="03000509000000000000" pitchFamily="65" charset="-120"/>
                <a:ea typeface="標楷體" panose="03000509000000000000" pitchFamily="65" charset="-120"/>
              </a:rPr>
              <a:t>生效時機：說明本計畫，或在何種狀況下生效。</a:t>
            </a:r>
            <a:endParaRPr lang="zh-TW" altLang="zh-TW"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60</a:t>
            </a:fld>
            <a:endParaRPr lang="en-US" altLang="zh-TW"/>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ts val="1600"/>
              </a:lnSpc>
              <a:spcBef>
                <a:spcPts val="0"/>
              </a:spcBef>
            </a:pPr>
            <a:r>
              <a:rPr kumimoji="1" lang="en-US" altLang="zh-TW" sz="1400" kern="1200" dirty="0" smtClean="0">
                <a:solidFill>
                  <a:schemeClr val="tx1"/>
                </a:solidFill>
                <a:effectLst/>
                <a:latin typeface="標楷體" panose="03000509000000000000" pitchFamily="65" charset="-120"/>
                <a:ea typeface="標楷體" panose="03000509000000000000" pitchFamily="65" charset="-120"/>
                <a:cs typeface="+mn-cs"/>
              </a:rPr>
              <a:t>(10)</a:t>
            </a:r>
            <a:r>
              <a:rPr kumimoji="1" lang="zh-TW" altLang="zh-TW" sz="1400" kern="1200" dirty="0" smtClean="0">
                <a:solidFill>
                  <a:schemeClr val="tx1"/>
                </a:solidFill>
                <a:effectLst/>
                <a:latin typeface="標楷體" panose="03000509000000000000" pitchFamily="65" charset="-120"/>
                <a:ea typeface="標楷體" panose="03000509000000000000" pitchFamily="65" charset="-120"/>
                <a:cs typeface="+mn-cs"/>
              </a:rPr>
              <a:t>計畫第四段「勤務支援」記述要領</a:t>
            </a:r>
          </a:p>
          <a:p>
            <a:pPr>
              <a:lnSpc>
                <a:spcPts val="1600"/>
              </a:lnSpc>
              <a:spcBef>
                <a:spcPts val="0"/>
              </a:spcBef>
            </a:pPr>
            <a:r>
              <a:rPr kumimoji="1" lang="zh-TW" altLang="zh-TW" sz="1400" kern="1200" dirty="0" smtClean="0">
                <a:solidFill>
                  <a:schemeClr val="tx1"/>
                </a:solidFill>
                <a:effectLst/>
                <a:latin typeface="標楷體" panose="03000509000000000000" pitchFamily="65" charset="-120"/>
                <a:ea typeface="標楷體" panose="03000509000000000000" pitchFamily="65" charset="-120"/>
                <a:cs typeface="+mn-cs"/>
              </a:rPr>
              <a:t>本段區分為人事及後勤二項記述關於通資，則記述有關通資補給、保修、及行政與後勤等通資作業有關諸事項之規定。通常敘述之事項如下：</a:t>
            </a:r>
          </a:p>
          <a:p>
            <a:pPr>
              <a:lnSpc>
                <a:spcPts val="1600"/>
              </a:lnSpc>
              <a:spcBef>
                <a:spcPts val="0"/>
              </a:spcBef>
            </a:pPr>
            <a:r>
              <a:rPr kumimoji="1" lang="en-US" altLang="zh-TW" sz="1400" kern="1200" dirty="0" smtClean="0">
                <a:solidFill>
                  <a:schemeClr val="tx1"/>
                </a:solidFill>
                <a:effectLst/>
                <a:latin typeface="標楷體" panose="03000509000000000000" pitchFamily="65" charset="-120"/>
                <a:ea typeface="標楷體" panose="03000509000000000000" pitchFamily="65" charset="-120"/>
                <a:cs typeface="+mn-cs"/>
              </a:rPr>
              <a:t>1</a:t>
            </a:r>
            <a:r>
              <a:rPr kumimoji="1" lang="zh-TW" altLang="zh-TW" sz="1400" kern="1200" dirty="0" smtClean="0">
                <a:solidFill>
                  <a:schemeClr val="tx1"/>
                </a:solidFill>
                <a:effectLst/>
                <a:latin typeface="標楷體" panose="03000509000000000000" pitchFamily="65" charset="-120"/>
                <a:ea typeface="標楷體" panose="03000509000000000000" pitchFamily="65" charset="-120"/>
                <a:cs typeface="+mn-cs"/>
              </a:rPr>
              <a:t>有關勤務支援計畫之文號或行政與勤務支援之具體事項。</a:t>
            </a:r>
          </a:p>
          <a:p>
            <a:pPr>
              <a:lnSpc>
                <a:spcPts val="1600"/>
              </a:lnSpc>
              <a:spcBef>
                <a:spcPts val="0"/>
              </a:spcBef>
            </a:pPr>
            <a:r>
              <a:rPr kumimoji="1" lang="en-US" altLang="zh-TW" sz="1400" kern="1200" dirty="0" smtClean="0">
                <a:solidFill>
                  <a:schemeClr val="tx1"/>
                </a:solidFill>
                <a:effectLst/>
                <a:latin typeface="標楷體" panose="03000509000000000000" pitchFamily="65" charset="-120"/>
                <a:ea typeface="標楷體" panose="03000509000000000000" pitchFamily="65" charset="-120"/>
                <a:cs typeface="+mn-cs"/>
              </a:rPr>
              <a:t>2</a:t>
            </a:r>
            <a:r>
              <a:rPr kumimoji="1" lang="zh-TW" altLang="zh-TW" sz="1400" kern="1200" dirty="0" smtClean="0">
                <a:solidFill>
                  <a:schemeClr val="tx1"/>
                </a:solidFill>
                <a:effectLst/>
                <a:latin typeface="標楷體" panose="03000509000000000000" pitchFamily="65" charset="-120"/>
                <a:ea typeface="標楷體" panose="03000509000000000000" pitchFamily="65" charset="-120"/>
                <a:cs typeface="+mn-cs"/>
              </a:rPr>
              <a:t>通資車輛使用道路優先權之規定。</a:t>
            </a:r>
          </a:p>
          <a:p>
            <a:pPr>
              <a:lnSpc>
                <a:spcPts val="1600"/>
              </a:lnSpc>
              <a:spcBef>
                <a:spcPts val="0"/>
              </a:spcBef>
            </a:pPr>
            <a:r>
              <a:rPr kumimoji="1" lang="en-US" altLang="zh-TW" sz="1400" kern="1200" dirty="0" smtClean="0">
                <a:solidFill>
                  <a:schemeClr val="tx1"/>
                </a:solidFill>
                <a:effectLst/>
                <a:latin typeface="標楷體" panose="03000509000000000000" pitchFamily="65" charset="-120"/>
                <a:ea typeface="標楷體" panose="03000509000000000000" pitchFamily="65" charset="-120"/>
                <a:cs typeface="+mn-cs"/>
              </a:rPr>
              <a:t>3</a:t>
            </a:r>
            <a:r>
              <a:rPr kumimoji="1" lang="zh-TW" altLang="zh-TW" sz="1400" kern="1200" dirty="0" smtClean="0">
                <a:solidFill>
                  <a:schemeClr val="tx1"/>
                </a:solidFill>
                <a:effectLst/>
                <a:latin typeface="標楷體" panose="03000509000000000000" pitchFamily="65" charset="-120"/>
                <a:ea typeface="標楷體" panose="03000509000000000000" pitchFamily="65" charset="-120"/>
                <a:cs typeface="+mn-cs"/>
              </a:rPr>
              <a:t>通資補給、保修設施位置，或註明「勤務地區設施位置透明圖之編號」或通資補給、保修之規定。照相勤務設施位置與規定。</a:t>
            </a:r>
            <a:endParaRPr kumimoji="1" lang="zh-TW" altLang="zh-TW" sz="1600" kern="1200" dirty="0">
              <a:solidFill>
                <a:schemeClr val="tx1"/>
              </a:solidFill>
              <a:effectLst/>
              <a:latin typeface="標楷體" panose="03000509000000000000" pitchFamily="65" charset="-120"/>
              <a:ea typeface="標楷體" panose="03000509000000000000" pitchFamily="65" charset="-120"/>
              <a:cs typeface="+mn-cs"/>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61</a:t>
            </a:fld>
            <a:endParaRPr lang="en-US" altLang="zh-TW"/>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 (11)</a:t>
            </a:r>
            <a:r>
              <a:rPr lang="zh-TW" altLang="zh-TW" sz="1600" dirty="0">
                <a:latin typeface="標楷體" panose="03000509000000000000" pitchFamily="65" charset="-120"/>
                <a:ea typeface="標楷體" panose="03000509000000000000" pitchFamily="65" charset="-120"/>
              </a:rPr>
              <a:t>第計畫第五段「指揮與通資電」記述要領</a:t>
            </a:r>
          </a:p>
          <a:p>
            <a:r>
              <a:rPr lang="zh-TW" altLang="zh-TW" sz="1600" dirty="0">
                <a:latin typeface="標楷體" panose="03000509000000000000" pitchFamily="65" charset="-120"/>
                <a:ea typeface="標楷體" panose="03000509000000000000" pitchFamily="65" charset="-120"/>
              </a:rPr>
              <a:t>本段包括指揮與通信電子資訊作業有關之規定事項，實施方法，明示有關部隊，用以確保對各部隊及各部隊相互間之通信連絡。其內涵，依據部隊大小及所使用之現行作業程序之繁簡而定，通常包含作戰有關之通信電子規定，電子政策、識別連絡、代號、密語、無線電或煙火使用，指揮所位置、通信軸線電子戰等。通常依指揮、通資及電子戰三項記述：</a:t>
            </a:r>
          </a:p>
          <a:p>
            <a:r>
              <a:rPr lang="en-US" altLang="zh-TW" sz="1600" dirty="0">
                <a:latin typeface="標楷體" panose="03000509000000000000" pitchFamily="65" charset="-120"/>
                <a:ea typeface="標楷體" panose="03000509000000000000" pitchFamily="65" charset="-120"/>
              </a:rPr>
              <a:t>1</a:t>
            </a:r>
            <a:r>
              <a:rPr lang="zh-TW" altLang="zh-TW" sz="1600" dirty="0">
                <a:latin typeface="標楷體" panose="03000509000000000000" pitchFamily="65" charset="-120"/>
                <a:ea typeface="標楷體" panose="03000509000000000000" pitchFamily="65" charset="-120"/>
              </a:rPr>
              <a:t>指揮：</a:t>
            </a:r>
          </a:p>
          <a:p>
            <a:r>
              <a:rPr lang="en-US" altLang="zh-TW" sz="1600" dirty="0">
                <a:latin typeface="標楷體" panose="03000509000000000000" pitchFamily="65" charset="-120"/>
                <a:ea typeface="標楷體" panose="03000509000000000000" pitchFamily="65" charset="-120"/>
              </a:rPr>
              <a:t>A.</a:t>
            </a:r>
            <a:r>
              <a:rPr lang="zh-TW" altLang="zh-TW" sz="1600" dirty="0">
                <a:latin typeface="標楷體" panose="03000509000000000000" pitchFamily="65" charset="-120"/>
                <a:ea typeface="標楷體" panose="03000509000000000000" pitchFamily="65" charset="-120"/>
              </a:rPr>
              <a:t>記述發令單位執行此計畫時，開設指揮所種類</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主指揮所、預備指揮所、機動指揮所、後方指揮所</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、順序、位置及開設時間、主指揮所轉移方向、地點，或下級之指揮所位置及開設時間尚未明瞭時，要求其報告等事項之說明。</a:t>
            </a:r>
            <a:r>
              <a:rPr lang="en-US" altLang="zh-TW" sz="1600" dirty="0">
                <a:latin typeface="標楷體" panose="03000509000000000000" pitchFamily="65" charset="-120"/>
                <a:ea typeface="標楷體" panose="03000509000000000000" pitchFamily="65" charset="-120"/>
              </a:rPr>
              <a:t> (</a:t>
            </a:r>
            <a:r>
              <a:rPr lang="zh-TW" altLang="zh-TW" sz="1600" dirty="0">
                <a:latin typeface="標楷體" panose="03000509000000000000" pitchFamily="65" charset="-120"/>
                <a:ea typeface="標楷體" panose="03000509000000000000" pitchFamily="65" charset="-120"/>
              </a:rPr>
              <a:t>如為作業命令時，即記述被支援單位之指揮所位置，以利通信作業</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a:t>
            </a:r>
          </a:p>
          <a:p>
            <a:r>
              <a:rPr lang="en-US" altLang="zh-TW" sz="1600" dirty="0">
                <a:latin typeface="標楷體" panose="03000509000000000000" pitchFamily="65" charset="-120"/>
                <a:ea typeface="標楷體" panose="03000509000000000000" pitchFamily="65" charset="-120"/>
              </a:rPr>
              <a:t>B.</a:t>
            </a:r>
            <a:r>
              <a:rPr lang="zh-TW" altLang="zh-TW" sz="1600" dirty="0">
                <a:latin typeface="標楷體" panose="03000509000000000000" pitchFamily="65" charset="-120"/>
                <a:ea typeface="標楷體" panose="03000509000000000000" pitchFamily="65" charset="-120"/>
              </a:rPr>
              <a:t>五級代理人</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若現行作業程序中，可摘述同現行作業程序</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a:t>
            </a:r>
          </a:p>
          <a:p>
            <a:r>
              <a:rPr lang="en-US" altLang="zh-TW" sz="1600" dirty="0">
                <a:latin typeface="標楷體" panose="03000509000000000000" pitchFamily="65" charset="-120"/>
                <a:ea typeface="標楷體" panose="03000509000000000000" pitchFamily="65" charset="-120"/>
              </a:rPr>
              <a:t>2</a:t>
            </a:r>
            <a:r>
              <a:rPr lang="zh-TW" altLang="zh-TW" sz="1600" dirty="0">
                <a:latin typeface="標楷體" panose="03000509000000000000" pitchFamily="65" charset="-120"/>
                <a:ea typeface="標楷體" panose="03000509000000000000" pitchFamily="65" charset="-120"/>
              </a:rPr>
              <a:t>通資</a:t>
            </a:r>
          </a:p>
          <a:p>
            <a:r>
              <a:rPr lang="en-US" altLang="zh-TW" sz="1600" dirty="0">
                <a:latin typeface="標楷體" panose="03000509000000000000" pitchFamily="65" charset="-120"/>
                <a:ea typeface="標楷體" panose="03000509000000000000" pitchFamily="65" charset="-120"/>
              </a:rPr>
              <a:t>A.</a:t>
            </a:r>
            <a:r>
              <a:rPr lang="zh-TW" altLang="zh-TW" sz="1600" dirty="0">
                <a:latin typeface="標楷體" panose="03000509000000000000" pitchFamily="65" charset="-120"/>
                <a:ea typeface="標楷體" panose="03000509000000000000" pitchFamily="65" charset="-120"/>
              </a:rPr>
              <a:t>通資作業規定</a:t>
            </a:r>
          </a:p>
          <a:p>
            <a:r>
              <a:rPr lang="zh-TW" altLang="zh-TW" sz="1600" dirty="0">
                <a:latin typeface="標楷體" panose="03000509000000000000" pitchFamily="65" charset="-120"/>
                <a:ea typeface="標楷體" panose="03000509000000000000" pitchFamily="65" charset="-120"/>
              </a:rPr>
              <a:t>如頒發通信電子附件</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命令、計畫</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時，則僅註明通信電子附件</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命令、計畫</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之編號，及現用通信電子作業規定目錄表編號。如未發通信電子附件</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命令、計畫</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之編號，及現用通信電子作業規定目錄編號，本分段應註明現用通信電子作業規定目錄表編號，及通信電子現行作業程序是否有效說明。並記述電子政策、通信信號、煙火、密語、識別、辨證、敵人電子干擾使用與防範、電腦網路安全防護，及既有通資設施利用規定與其他有關通資上之注意事項或規定，</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如無行軍軸線時，可將行軍控制點之通信，列在本項內</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a:t>
            </a:r>
          </a:p>
          <a:p>
            <a:r>
              <a:rPr lang="en-US" altLang="zh-TW" sz="1600" dirty="0">
                <a:latin typeface="標楷體" panose="03000509000000000000" pitchFamily="65" charset="-120"/>
                <a:ea typeface="標楷體" panose="03000509000000000000" pitchFamily="65" charset="-120"/>
              </a:rPr>
              <a:t>B.</a:t>
            </a:r>
            <a:r>
              <a:rPr lang="zh-TW" altLang="zh-TW" sz="1600" dirty="0">
                <a:latin typeface="標楷體" panose="03000509000000000000" pitchFamily="65" charset="-120"/>
                <a:ea typeface="標楷體" panose="03000509000000000000" pitchFamily="65" charset="-120"/>
              </a:rPr>
              <a:t>通信軸線</a:t>
            </a:r>
          </a:p>
          <a:p>
            <a:r>
              <a:rPr lang="zh-TW" altLang="zh-TW" sz="1600" dirty="0">
                <a:latin typeface="標楷體" panose="03000509000000000000" pitchFamily="65" charset="-120"/>
                <a:ea typeface="標楷體" panose="03000509000000000000" pitchFamily="65" charset="-120"/>
              </a:rPr>
              <a:t>以預定各指揮所之連續位置，表示通信軸線。記述發令單位之通信軸線，及已知下級部隊之通信軸線，或要求下級部隊自行選定報告</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如為作業命令時，因通信單位本身無通信軸線，但為作業方便與使受令者易瞭解，應記述被支援單位之通信軸線，以利通資作業</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a:t>
            </a:r>
          </a:p>
          <a:p>
            <a:r>
              <a:rPr lang="en-US" altLang="zh-TW" sz="1600" dirty="0">
                <a:latin typeface="標楷體" panose="03000509000000000000" pitchFamily="65" charset="-120"/>
                <a:ea typeface="標楷體" panose="03000509000000000000" pitchFamily="65" charset="-120"/>
              </a:rPr>
              <a:t>3</a:t>
            </a:r>
            <a:r>
              <a:rPr lang="zh-TW" altLang="zh-TW" sz="1600" dirty="0">
                <a:latin typeface="標楷體" panose="03000509000000000000" pitchFamily="65" charset="-120"/>
                <a:ea typeface="標楷體" panose="03000509000000000000" pitchFamily="65" charset="-120"/>
              </a:rPr>
              <a:t>電子戰</a:t>
            </a:r>
          </a:p>
          <a:p>
            <a:r>
              <a:rPr lang="zh-TW" altLang="zh-TW" sz="1600" dirty="0">
                <a:latin typeface="標楷體" panose="03000509000000000000" pitchFamily="65" charset="-120"/>
                <a:ea typeface="標楷體" panose="03000509000000000000" pitchFamily="65" charset="-120"/>
              </a:rPr>
              <a:t>記述運用電磁波與指向性能量，偵測或攻擊敵之電磁頻譜與電子化設施，並防護我電磁頻譜與電子化設施之作戰行動；其目的係完整的運用電子戰</a:t>
            </a:r>
            <a:r>
              <a:rPr lang="en-US" altLang="zh-TW" sz="1600" dirty="0">
                <a:latin typeface="標楷體" panose="03000509000000000000" pitchFamily="65" charset="-120"/>
                <a:ea typeface="標楷體" panose="03000509000000000000" pitchFamily="65" charset="-120"/>
              </a:rPr>
              <a:t>(EW)</a:t>
            </a:r>
            <a:r>
              <a:rPr lang="zh-TW" altLang="zh-TW" sz="1600" dirty="0">
                <a:latin typeface="標楷體" panose="03000509000000000000" pitchFamily="65" charset="-120"/>
                <a:ea typeface="標楷體" panose="03000509000000000000" pitchFamily="65" charset="-120"/>
              </a:rPr>
              <a:t>作為，以確保我制電磁權之掌控與運用。</a:t>
            </a:r>
            <a:endParaRPr lang="zh-TW" altLang="zh-TW"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62</a:t>
            </a:fld>
            <a:endParaRPr lang="en-US" altLang="zh-TW"/>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3.</a:t>
            </a:r>
            <a:r>
              <a:rPr lang="zh-TW" altLang="zh-TW" sz="1600" dirty="0">
                <a:latin typeface="標楷體" panose="03000509000000000000" pitchFamily="65" charset="-120"/>
                <a:ea typeface="標楷體" panose="03000509000000000000" pitchFamily="65" charset="-120"/>
              </a:rPr>
              <a:t>計畫之尾部包含</a:t>
            </a:r>
            <a:r>
              <a:rPr lang="en-US" altLang="zh-TW" sz="1600" dirty="0">
                <a:latin typeface="標楷體" panose="03000509000000000000" pitchFamily="65" charset="-120"/>
                <a:ea typeface="標楷體" panose="03000509000000000000" pitchFamily="65" charset="-120"/>
              </a:rPr>
              <a:t>3</a:t>
            </a:r>
            <a:r>
              <a:rPr lang="zh-TW" altLang="zh-TW" sz="1600" dirty="0">
                <a:latin typeface="標楷體" panose="03000509000000000000" pitchFamily="65" charset="-120"/>
                <a:ea typeface="標楷體" panose="03000509000000000000" pitchFamily="65" charset="-120"/>
              </a:rPr>
              <a:t>項，其記述要領如下：</a:t>
            </a:r>
          </a:p>
          <a:p>
            <a:r>
              <a:rPr lang="en-US" altLang="zh-TW" sz="1600" dirty="0">
                <a:latin typeface="標楷體" panose="03000509000000000000" pitchFamily="65" charset="-120"/>
                <a:ea typeface="標楷體" panose="03000509000000000000" pitchFamily="65" charset="-120"/>
              </a:rPr>
              <a:t>(1)</a:t>
            </a:r>
            <a:r>
              <a:rPr lang="zh-TW" altLang="zh-TW" sz="1600" dirty="0">
                <a:latin typeface="標楷體" panose="03000509000000000000" pitchFamily="65" charset="-120"/>
                <a:ea typeface="標楷體" panose="03000509000000000000" pitchFamily="65" charset="-120"/>
              </a:rPr>
              <a:t>簽署：計畫由指揮官於職務、軍</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兵</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種階級後，親自簽署其姓名。</a:t>
            </a:r>
          </a:p>
          <a:p>
            <a:r>
              <a:rPr lang="en-US" altLang="zh-TW" sz="1600" dirty="0">
                <a:latin typeface="標楷體" panose="03000509000000000000" pitchFamily="65" charset="-120"/>
                <a:ea typeface="標楷體" panose="03000509000000000000" pitchFamily="65" charset="-120"/>
              </a:rPr>
              <a:t>(2)</a:t>
            </a:r>
            <a:r>
              <a:rPr lang="zh-TW" altLang="zh-TW" sz="1600" dirty="0">
                <a:latin typeface="標楷體" panose="03000509000000000000" pitchFamily="65" charset="-120"/>
                <a:ea typeface="標楷體" panose="03000509000000000000" pitchFamily="65" charset="-120"/>
              </a:rPr>
              <a:t>附件</a:t>
            </a:r>
          </a:p>
          <a:p>
            <a:r>
              <a:rPr lang="en-US" altLang="zh-TW" sz="1600" dirty="0">
                <a:latin typeface="標楷體" panose="03000509000000000000" pitchFamily="65" charset="-120"/>
                <a:ea typeface="標楷體" panose="03000509000000000000" pitchFamily="65" charset="-120"/>
              </a:rPr>
              <a:t>A.</a:t>
            </a:r>
            <a:r>
              <a:rPr lang="zh-TW" altLang="zh-TW" sz="1600" dirty="0">
                <a:latin typeface="標楷體" panose="03000509000000000000" pitchFamily="65" charset="-120"/>
                <a:ea typeface="標楷體" panose="03000509000000000000" pitchFamily="65" charset="-120"/>
              </a:rPr>
              <a:t>按計畫本文中引述附件之順序編號，並註明附件名稱，相關附件計畫編號。</a:t>
            </a:r>
          </a:p>
          <a:p>
            <a:r>
              <a:rPr lang="en-US" altLang="zh-TW" sz="1600" dirty="0">
                <a:latin typeface="標楷體" panose="03000509000000000000" pitchFamily="65" charset="-120"/>
                <a:ea typeface="標楷體" panose="03000509000000000000" pitchFamily="65" charset="-120"/>
              </a:rPr>
              <a:t>B.</a:t>
            </a:r>
            <a:r>
              <a:rPr lang="zh-TW" altLang="zh-TW" sz="1600" dirty="0">
                <a:latin typeface="標楷體" panose="03000509000000000000" pitchFamily="65" charset="-120"/>
                <a:ea typeface="標楷體" panose="03000509000000000000" pitchFamily="65" charset="-120"/>
              </a:rPr>
              <a:t>範例</a:t>
            </a:r>
          </a:p>
          <a:p>
            <a:r>
              <a:rPr lang="en-US" altLang="zh-TW" sz="1600" dirty="0">
                <a:latin typeface="標楷體" panose="03000509000000000000" pitchFamily="65" charset="-120"/>
                <a:ea typeface="標楷體" panose="03000509000000000000" pitchFamily="65" charset="-120"/>
              </a:rPr>
              <a:t>(a)</a:t>
            </a:r>
            <a:r>
              <a:rPr lang="zh-TW" altLang="zh-TW" sz="1600" dirty="0">
                <a:latin typeface="標楷體" panose="03000509000000000000" pitchFamily="65" charset="-120"/>
                <a:ea typeface="標楷體" panose="03000509000000000000" pitchFamily="65" charset="-120"/>
              </a:rPr>
              <a:t>附錄</a:t>
            </a:r>
            <a:r>
              <a:rPr lang="en-US" altLang="zh-TW" sz="1600" dirty="0">
                <a:latin typeface="標楷體" panose="03000509000000000000" pitchFamily="65" charset="-120"/>
                <a:ea typeface="標楷體" panose="03000509000000000000" pitchFamily="65" charset="-120"/>
              </a:rPr>
              <a:t>1-</a:t>
            </a:r>
            <a:r>
              <a:rPr lang="zh-TW" altLang="zh-TW" sz="1600" dirty="0">
                <a:latin typeface="標楷體" panose="03000509000000000000" pitchFamily="65" charset="-120"/>
                <a:ea typeface="標楷體" panose="03000509000000000000" pitchFamily="65" charset="-120"/>
              </a:rPr>
              <a:t>通資系統狀況圖</a:t>
            </a:r>
            <a:r>
              <a:rPr lang="zh-TW" altLang="en-US" sz="1600" dirty="0">
                <a:latin typeface="標楷體" panose="03000509000000000000" pitchFamily="65" charset="-120"/>
                <a:ea typeface="標楷體" panose="03000509000000000000" pitchFamily="65" charset="-120"/>
              </a:rPr>
              <a:t>。</a:t>
            </a:r>
            <a:endParaRPr lang="zh-TW"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(b)</a:t>
            </a:r>
            <a:r>
              <a:rPr lang="zh-TW" altLang="zh-TW" sz="1600" dirty="0">
                <a:latin typeface="標楷體" panose="03000509000000000000" pitchFamily="65" charset="-120"/>
                <a:ea typeface="標楷體" panose="03000509000000000000" pitchFamily="65" charset="-120"/>
              </a:rPr>
              <a:t>附錄</a:t>
            </a:r>
            <a:r>
              <a:rPr lang="en-US" altLang="zh-TW" sz="1600" dirty="0">
                <a:latin typeface="標楷體" panose="03000509000000000000" pitchFamily="65" charset="-120"/>
                <a:ea typeface="標楷體" panose="03000509000000000000" pitchFamily="65" charset="-120"/>
              </a:rPr>
              <a:t>2-</a:t>
            </a:r>
            <a:r>
              <a:rPr lang="zh-TW" altLang="zh-TW" sz="1600" dirty="0">
                <a:latin typeface="標楷體" panose="03000509000000000000" pitchFamily="65" charset="-120"/>
                <a:ea typeface="標楷體" panose="03000509000000000000" pitchFamily="65" charset="-120"/>
              </a:rPr>
              <a:t>傳令經路圖</a:t>
            </a:r>
            <a:r>
              <a:rPr lang="zh-TW" altLang="en-US" sz="1600" dirty="0">
                <a:latin typeface="標楷體" panose="03000509000000000000" pitchFamily="65" charset="-120"/>
                <a:ea typeface="標楷體" panose="03000509000000000000" pitchFamily="65" charset="-120"/>
              </a:rPr>
              <a:t>。</a:t>
            </a:r>
            <a:endParaRPr lang="zh-TW"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(c)</a:t>
            </a:r>
            <a:r>
              <a:rPr lang="zh-TW" altLang="zh-TW" sz="1600" dirty="0">
                <a:latin typeface="標楷體" panose="03000509000000000000" pitchFamily="65" charset="-120"/>
                <a:ea typeface="標楷體" panose="03000509000000000000" pitchFamily="65" charset="-120"/>
              </a:rPr>
              <a:t>附錄</a:t>
            </a:r>
            <a:r>
              <a:rPr lang="en-US" altLang="zh-TW" sz="1600" dirty="0">
                <a:latin typeface="標楷體" panose="03000509000000000000" pitchFamily="65" charset="-120"/>
                <a:ea typeface="標楷體" panose="03000509000000000000" pitchFamily="65" charset="-120"/>
              </a:rPr>
              <a:t>3-</a:t>
            </a:r>
            <a:r>
              <a:rPr lang="zh-TW" altLang="zh-TW" sz="1600" dirty="0">
                <a:latin typeface="標楷體" panose="03000509000000000000" pitchFamily="65" charset="-120"/>
                <a:ea typeface="標楷體" panose="03000509000000000000" pitchFamily="65" charset="-120"/>
              </a:rPr>
              <a:t>電路圖。</a:t>
            </a:r>
          </a:p>
          <a:p>
            <a:r>
              <a:rPr lang="en-US" altLang="zh-TW" sz="1600" dirty="0">
                <a:latin typeface="標楷體" panose="03000509000000000000" pitchFamily="65" charset="-120"/>
                <a:ea typeface="標楷體" panose="03000509000000000000" pitchFamily="65" charset="-120"/>
              </a:rPr>
              <a:t>(d)</a:t>
            </a:r>
            <a:r>
              <a:rPr lang="zh-TW" altLang="zh-TW" sz="1600" dirty="0">
                <a:latin typeface="標楷體" panose="03000509000000000000" pitchFamily="65" charset="-120"/>
                <a:ea typeface="標楷體" panose="03000509000000000000" pitchFamily="65" charset="-120"/>
              </a:rPr>
              <a:t>附錄</a:t>
            </a:r>
            <a:r>
              <a:rPr lang="en-US" altLang="zh-TW" sz="1600" dirty="0">
                <a:latin typeface="標楷體" panose="03000509000000000000" pitchFamily="65" charset="-120"/>
                <a:ea typeface="標楷體" panose="03000509000000000000" pitchFamily="65" charset="-120"/>
              </a:rPr>
              <a:t>4-</a:t>
            </a:r>
            <a:r>
              <a:rPr lang="zh-TW" altLang="zh-TW" sz="1600" dirty="0">
                <a:latin typeface="標楷體" panose="03000509000000000000" pitchFamily="65" charset="-120"/>
                <a:ea typeface="標楷體" panose="03000509000000000000" pitchFamily="65" charset="-120"/>
              </a:rPr>
              <a:t>無線電網路圖。</a:t>
            </a:r>
          </a:p>
          <a:p>
            <a:r>
              <a:rPr lang="en-US" altLang="zh-TW" sz="1600" dirty="0">
                <a:latin typeface="標楷體" panose="03000509000000000000" pitchFamily="65" charset="-120"/>
                <a:ea typeface="標楷體" panose="03000509000000000000" pitchFamily="65" charset="-120"/>
              </a:rPr>
              <a:t>(e)</a:t>
            </a:r>
            <a:r>
              <a:rPr lang="zh-TW" altLang="zh-TW" sz="1600" dirty="0">
                <a:latin typeface="標楷體" panose="03000509000000000000" pitchFamily="65" charset="-120"/>
                <a:ea typeface="標楷體" panose="03000509000000000000" pitchFamily="65" charset="-120"/>
              </a:rPr>
              <a:t>附錄</a:t>
            </a:r>
            <a:r>
              <a:rPr lang="en-US" altLang="zh-TW" sz="1600" dirty="0">
                <a:latin typeface="標楷體" panose="03000509000000000000" pitchFamily="65" charset="-120"/>
                <a:ea typeface="標楷體" panose="03000509000000000000" pitchFamily="65" charset="-120"/>
              </a:rPr>
              <a:t>5-</a:t>
            </a:r>
            <a:r>
              <a:rPr lang="zh-TW" altLang="zh-TW" sz="1600" dirty="0">
                <a:latin typeface="標楷體" panose="03000509000000000000" pitchFamily="65" charset="-120"/>
                <a:ea typeface="標楷體" panose="03000509000000000000" pitchFamily="65" charset="-120"/>
              </a:rPr>
              <a:t>資訊網路圖。</a:t>
            </a:r>
          </a:p>
          <a:p>
            <a:r>
              <a:rPr lang="en-US" altLang="zh-TW" sz="1600" dirty="0">
                <a:latin typeface="標楷體" panose="03000509000000000000" pitchFamily="65" charset="-120"/>
                <a:ea typeface="標楷體" panose="03000509000000000000" pitchFamily="65" charset="-120"/>
              </a:rPr>
              <a:t>(f)</a:t>
            </a:r>
            <a:r>
              <a:rPr lang="zh-TW" altLang="zh-TW" sz="1600" dirty="0">
                <a:latin typeface="標楷體" panose="03000509000000000000" pitchFamily="65" charset="-120"/>
                <a:ea typeface="標楷體" panose="03000509000000000000" pitchFamily="65" charset="-120"/>
              </a:rPr>
              <a:t>附錄</a:t>
            </a:r>
            <a:r>
              <a:rPr lang="en-US" altLang="zh-TW" sz="1600" dirty="0">
                <a:latin typeface="標楷體" panose="03000509000000000000" pitchFamily="65" charset="-120"/>
                <a:ea typeface="標楷體" panose="03000509000000000000" pitchFamily="65" charset="-120"/>
              </a:rPr>
              <a:t>6-</a:t>
            </a:r>
            <a:r>
              <a:rPr lang="zh-TW" altLang="zh-TW" sz="1600" dirty="0">
                <a:latin typeface="標楷體" panose="03000509000000000000" pitchFamily="65" charset="-120"/>
                <a:ea typeface="標楷體" panose="03000509000000000000" pitchFamily="65" charset="-120"/>
              </a:rPr>
              <a:t>陸區系統部署圖。</a:t>
            </a:r>
          </a:p>
          <a:p>
            <a:r>
              <a:rPr lang="en-US" altLang="zh-TW" sz="1600" dirty="0">
                <a:latin typeface="標楷體" panose="03000509000000000000" pitchFamily="65" charset="-120"/>
                <a:ea typeface="標楷體" panose="03000509000000000000" pitchFamily="65" charset="-120"/>
              </a:rPr>
              <a:t>(g)</a:t>
            </a:r>
            <a:r>
              <a:rPr lang="zh-TW" altLang="zh-TW" sz="1600" dirty="0">
                <a:latin typeface="標楷體" panose="03000509000000000000" pitchFamily="65" charset="-120"/>
                <a:ea typeface="標楷體" panose="03000509000000000000" pitchFamily="65" charset="-120"/>
              </a:rPr>
              <a:t>附錄</a:t>
            </a:r>
            <a:r>
              <a:rPr lang="en-US" altLang="zh-TW" sz="1600" dirty="0">
                <a:latin typeface="標楷體" panose="03000509000000000000" pitchFamily="65" charset="-120"/>
                <a:ea typeface="標楷體" panose="03000509000000000000" pitchFamily="65" charset="-120"/>
              </a:rPr>
              <a:t>7-</a:t>
            </a:r>
            <a:r>
              <a:rPr lang="zh-TW" altLang="zh-TW" sz="1600" dirty="0">
                <a:latin typeface="標楷體" panose="03000509000000000000" pitchFamily="65" charset="-120"/>
                <a:ea typeface="標楷體" panose="03000509000000000000" pitchFamily="65" charset="-120"/>
              </a:rPr>
              <a:t>電子戰計畫</a:t>
            </a:r>
            <a:r>
              <a:rPr lang="zh-TW" altLang="en-US" sz="1600" dirty="0">
                <a:latin typeface="標楷體" panose="03000509000000000000" pitchFamily="65" charset="-120"/>
                <a:ea typeface="標楷體" panose="03000509000000000000" pitchFamily="65" charset="-120"/>
              </a:rPr>
              <a:t>。</a:t>
            </a:r>
            <a:endParaRPr lang="zh-TW"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(h)</a:t>
            </a:r>
            <a:r>
              <a:rPr lang="zh-TW" altLang="zh-TW" sz="1600" dirty="0">
                <a:latin typeface="標楷體" panose="03000509000000000000" pitchFamily="65" charset="-120"/>
                <a:ea typeface="標楷體" panose="03000509000000000000" pitchFamily="65" charset="-120"/>
              </a:rPr>
              <a:t>附錄</a:t>
            </a:r>
            <a:r>
              <a:rPr lang="en-US" altLang="zh-TW" sz="1600" dirty="0">
                <a:latin typeface="標楷體" panose="03000509000000000000" pitchFamily="65" charset="-120"/>
                <a:ea typeface="標楷體" panose="03000509000000000000" pitchFamily="65" charset="-120"/>
              </a:rPr>
              <a:t>8-</a:t>
            </a:r>
            <a:r>
              <a:rPr lang="zh-TW" altLang="zh-TW" sz="1600" dirty="0">
                <a:latin typeface="標楷體" panose="03000509000000000000" pitchFamily="65" charset="-120"/>
                <a:ea typeface="標楷體" panose="03000509000000000000" pitchFamily="65" charset="-120"/>
              </a:rPr>
              <a:t>電腦網路安全防護計畫。</a:t>
            </a:r>
          </a:p>
          <a:p>
            <a:r>
              <a:rPr lang="en-US" altLang="zh-TW" sz="1600" dirty="0">
                <a:latin typeface="標楷體" panose="03000509000000000000" pitchFamily="65" charset="-120"/>
                <a:ea typeface="標楷體" panose="03000509000000000000" pitchFamily="65" charset="-120"/>
              </a:rPr>
              <a:t>(3)</a:t>
            </a:r>
            <a:r>
              <a:rPr lang="zh-TW" altLang="zh-TW" sz="1600" dirty="0">
                <a:latin typeface="標楷體" panose="03000509000000000000" pitchFamily="65" charset="-120"/>
                <a:ea typeface="標楷體" panose="03000509000000000000" pitchFamily="65" charset="-120"/>
              </a:rPr>
              <a:t>配布</a:t>
            </a:r>
          </a:p>
          <a:p>
            <a:r>
              <a:rPr lang="en-US" altLang="zh-TW" sz="1600" dirty="0">
                <a:latin typeface="標楷體" panose="03000509000000000000" pitchFamily="65" charset="-120"/>
                <a:ea typeface="標楷體" panose="03000509000000000000" pitchFamily="65" charset="-120"/>
              </a:rPr>
              <a:t>A.</a:t>
            </a:r>
            <a:r>
              <a:rPr lang="zh-TW" altLang="zh-TW" sz="1600" dirty="0">
                <a:latin typeface="標楷體" panose="03000509000000000000" pitchFamily="65" charset="-120"/>
                <a:ea typeface="標楷體" panose="03000509000000000000" pitchFamily="65" charset="-120"/>
              </a:rPr>
              <a:t>按配布表分發。</a:t>
            </a:r>
          </a:p>
          <a:p>
            <a:r>
              <a:rPr lang="en-US" altLang="zh-TW" sz="1600" dirty="0">
                <a:latin typeface="標楷體" panose="03000509000000000000" pitchFamily="65" charset="-120"/>
                <a:ea typeface="標楷體" panose="03000509000000000000" pitchFamily="65" charset="-120"/>
              </a:rPr>
              <a:t>B.</a:t>
            </a:r>
            <a:r>
              <a:rPr lang="zh-TW" altLang="zh-TW" sz="1600" dirty="0">
                <a:latin typeface="標楷體" panose="03000509000000000000" pitchFamily="65" charset="-120"/>
                <a:ea typeface="標楷體" panose="03000509000000000000" pitchFamily="65" charset="-120"/>
              </a:rPr>
              <a:t>按標準作業程序配布分發</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依需要增減</a:t>
            </a:r>
            <a:r>
              <a:rPr lang="en-US" altLang="zh-TW" sz="1600" dirty="0">
                <a:latin typeface="標楷體" panose="03000509000000000000" pitchFamily="65" charset="-120"/>
                <a:ea typeface="標楷體" panose="03000509000000000000" pitchFamily="65" charset="-120"/>
              </a:rPr>
              <a:t>)</a:t>
            </a:r>
            <a:r>
              <a:rPr lang="zh-TW" altLang="zh-TW" sz="1600" dirty="0">
                <a:latin typeface="標楷體" panose="03000509000000000000" pitchFamily="65" charset="-120"/>
                <a:ea typeface="標楷體" panose="03000509000000000000" pitchFamily="65" charset="-120"/>
              </a:rPr>
              <a:t>。</a:t>
            </a:r>
            <a:endParaRPr lang="zh-TW" altLang="zh-TW"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63</a:t>
            </a:fld>
            <a:endParaRPr lang="en-US" altLang="zh-TW"/>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四、注意事項及</a:t>
            </a:r>
            <a:r>
              <a:rPr lang="zh-TW" altLang="en-US" sz="1600" dirty="0">
                <a:latin typeface="標楷體" panose="03000509000000000000" pitchFamily="65" charset="-120"/>
                <a:ea typeface="標楷體" panose="03000509000000000000" pitchFamily="65" charset="-120"/>
                <a:sym typeface="Wingdings 3" pitchFamily="18" charset="2"/>
              </a:rPr>
              <a:t>範例研討</a:t>
            </a: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64</a:t>
            </a:fld>
            <a:endParaRPr lang="en-US" altLang="zh-TW"/>
          </a:p>
        </p:txBody>
      </p:sp>
    </p:spTree>
    <p:extLst>
      <p:ext uri="{BB962C8B-B14F-4D97-AF65-F5344CB8AC3E}">
        <p14:creationId xmlns:p14="http://schemas.microsoft.com/office/powerpoint/2010/main" val="170721950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壹、首部</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rPr>
              <a:t>一、保密區分是否填寫？</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rPr>
              <a:t>二、全銜是否填寫？</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rPr>
              <a:t>三、單位、受文者、地點、時間字號、任務編組是否填寫？</a:t>
            </a:r>
            <a:endParaRPr lang="en-US" altLang="zh-TW"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65</a:t>
            </a:fld>
            <a:endParaRPr lang="en-US" altLang="zh-TW"/>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貳、本文</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rPr>
              <a:t>一、狀況</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一</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敵軍是否依想定狀況填寫</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二</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友軍是否依上級、鄰接、支援及增援等部隊資料填寫？</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三</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兵力增減是否依規定填註？</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四</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計畫是否填寫假定事項？</a:t>
            </a:r>
            <a:endParaRPr lang="zh-TW" altLang="zh-TW"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66</a:t>
            </a:fld>
            <a:endParaRPr lang="en-US" altLang="zh-TW"/>
          </a:p>
        </p:txBody>
      </p:sp>
    </p:spTree>
    <p:extLst>
      <p:ext uri="{BB962C8B-B14F-4D97-AF65-F5344CB8AC3E}">
        <p14:creationId xmlns:p14="http://schemas.microsoft.com/office/powerpoint/2010/main" val="160505235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貳、本文</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rPr>
              <a:t>二、任務</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一</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任務是否依何人、何時、何地、何事、如何五何方式描述？</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rPr>
              <a:t>三、執行</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一</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通資運用構想，是否依目、兵、時、地、手等項宣達作戰階段、主從、重點、應變、電子、資訊戰？是否漏項或與計畫</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想定</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不符？構想內容能否結合現況？</a:t>
            </a:r>
            <a:endParaRPr lang="en-US" altLang="zh-TW"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67</a:t>
            </a:fld>
            <a:endParaRPr lang="en-US" altLang="zh-TW"/>
          </a:p>
        </p:txBody>
      </p:sp>
    </p:spTree>
    <p:extLst>
      <p:ext uri="{BB962C8B-B14F-4D97-AF65-F5344CB8AC3E}">
        <p14:creationId xmlns:p14="http://schemas.microsoft.com/office/powerpoint/2010/main" val="352980374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貳、本文</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rPr>
              <a:t>三、執行</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二</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各部隊是否全數納入且賦予任務？任務分派是否符合準則、編裝、單位特性？</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三</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協調指示是否涵蓋注意事項及情蒐要項？</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四</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計畫是否填註生效時間？</a:t>
            </a:r>
            <a:endParaRPr lang="en-US" altLang="zh-TW"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68</a:t>
            </a:fld>
            <a:endParaRPr lang="en-US" altLang="zh-TW"/>
          </a:p>
        </p:txBody>
      </p:sp>
    </p:spTree>
    <p:extLst>
      <p:ext uri="{BB962C8B-B14F-4D97-AF65-F5344CB8AC3E}">
        <p14:creationId xmlns:p14="http://schemas.microsoft.com/office/powerpoint/2010/main" val="66659529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貳、本文</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rPr>
              <a:t>四、勤務支援與政戰</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一</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人事：上級支援命令、本部人事資料是否描述？</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二</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後勤：上級及本部勤務設施是否描述？</a:t>
            </a:r>
            <a:endParaRPr lang="en-US" altLang="zh-TW" sz="1600" dirty="0">
              <a:latin typeface="標楷體" panose="03000509000000000000" pitchFamily="65" charset="-120"/>
              <a:ea typeface="標楷體" panose="03000509000000000000" pitchFamily="65" charset="-120"/>
            </a:endParaRPr>
          </a:p>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三</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政戰：政戰指示、軍紀安全及政戰措施是否描述？</a:t>
            </a:r>
            <a:endParaRPr lang="en-US" altLang="zh-TW"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69</a:t>
            </a:fld>
            <a:endParaRPr lang="en-US" altLang="zh-TW"/>
          </a:p>
        </p:txBody>
      </p:sp>
    </p:spTree>
    <p:extLst>
      <p:ext uri="{BB962C8B-B14F-4D97-AF65-F5344CB8AC3E}">
        <p14:creationId xmlns:p14="http://schemas.microsoft.com/office/powerpoint/2010/main" val="3185072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sym typeface="Wingdings 3" pitchFamily="18" charset="2"/>
              </a:rPr>
              <a:t>指揮程序與指參作業程序兩者之目的與思維邏輯相同，但在指揮官與參謀的分工上卻是重點不同。</a:t>
            </a:r>
            <a:endParaRPr lang="en-US" altLang="zh-TW" sz="1600" dirty="0">
              <a:latin typeface="標楷體" panose="03000509000000000000" pitchFamily="65" charset="-120"/>
              <a:ea typeface="標楷體" panose="03000509000000000000" pitchFamily="65" charset="-120"/>
              <a:sym typeface="Wingdings 3" pitchFamily="18" charset="2"/>
            </a:endParaRPr>
          </a:p>
          <a:p>
            <a:r>
              <a:rPr lang="zh-TW" altLang="en-US" sz="1600" dirty="0">
                <a:latin typeface="標楷體" panose="03000509000000000000" pitchFamily="65" charset="-120"/>
                <a:ea typeface="標楷體" panose="03000509000000000000" pitchFamily="65" charset="-120"/>
                <a:sym typeface="Wingdings 3" pitchFamily="18" charset="2"/>
              </a:rPr>
              <a:t>指揮程序是以「指揮官」為中心，遂行指揮的行動過程；而指參作業程序則是強調「指揮官與參謀」共同參與及分工合作的作業程序。因此在作業上，指揮程序與指參作業程序可有效的密切結合。</a:t>
            </a:r>
            <a:endParaRPr lang="en-US" altLang="zh-TW"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7</a:t>
            </a:fld>
            <a:endParaRPr lang="en-US" altLang="zh-TW"/>
          </a:p>
        </p:txBody>
      </p:sp>
    </p:spTree>
    <p:extLst>
      <p:ext uri="{BB962C8B-B14F-4D97-AF65-F5344CB8AC3E}">
        <p14:creationId xmlns:p14="http://schemas.microsoft.com/office/powerpoint/2010/main" val="326008462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xfrm>
            <a:off x="977900" y="766763"/>
            <a:ext cx="4911725" cy="3684587"/>
          </a:xfrm>
          <a:ln/>
        </p:spPr>
      </p:sp>
      <p:sp>
        <p:nvSpPr>
          <p:cNvPr id="58371" name="Rectangle 3"/>
          <p:cNvSpPr>
            <a:spLocks noGrp="1" noChangeArrowheads="1"/>
          </p:cNvSpPr>
          <p:nvPr>
            <p:ph type="body" idx="1"/>
          </p:nvPr>
        </p:nvSpPr>
        <p:spPr>
          <a:xfrm>
            <a:off x="923384" y="4753973"/>
            <a:ext cx="5006129" cy="4455446"/>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貳、本文</a:t>
            </a:r>
          </a:p>
          <a:p>
            <a:r>
              <a:rPr lang="zh-TW" altLang="en-US" sz="1600" dirty="0">
                <a:latin typeface="標楷體" panose="03000509000000000000" pitchFamily="65" charset="-120"/>
                <a:ea typeface="標楷體" panose="03000509000000000000" pitchFamily="65" charset="-120"/>
              </a:rPr>
              <a:t>五、指揮與通信電子</a:t>
            </a:r>
          </a:p>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一</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指揮：各級指揮所位置是否填註？</a:t>
            </a:r>
          </a:p>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二</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通信：連絡方式、通信作業程序、通信軸線是否填註？</a:t>
            </a:r>
          </a:p>
          <a:p>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三</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電子戰計畫與字號是否填註？</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rPr>
              <a:t>參、尾部</a:t>
            </a:r>
            <a:endParaRPr lang="en-US" altLang="zh-TW" sz="1600" dirty="0">
              <a:latin typeface="標楷體" panose="03000509000000000000" pitchFamily="65" charset="-120"/>
              <a:ea typeface="標楷體" panose="03000509000000000000" pitchFamily="65" charset="-120"/>
            </a:endParaRPr>
          </a:p>
          <a:p>
            <a:r>
              <a:rPr lang="zh-TW" altLang="en-US" sz="1600" dirty="0">
                <a:latin typeface="標楷體" panose="03000509000000000000" pitchFamily="65" charset="-120"/>
                <a:ea typeface="標楷體" panose="03000509000000000000" pitchFamily="65" charset="-120"/>
              </a:rPr>
              <a:t>附件、簽署、配佈、保密區分是否填註？</a:t>
            </a:r>
            <a:endParaRPr lang="en-US" altLang="zh-TW" sz="1600" dirty="0">
              <a:latin typeface="標楷體" panose="03000509000000000000" pitchFamily="65" charset="-120"/>
              <a:ea typeface="標楷體" panose="03000509000000000000" pitchFamily="65" charset="-120"/>
            </a:endParaRPr>
          </a:p>
        </p:txBody>
      </p:sp>
      <p:sp>
        <p:nvSpPr>
          <p:cNvPr id="2" name="投影片編號版面配置區 1"/>
          <p:cNvSpPr>
            <a:spLocks noGrp="1"/>
          </p:cNvSpPr>
          <p:nvPr>
            <p:ph type="sldNum" sz="quarter" idx="10"/>
          </p:nvPr>
        </p:nvSpPr>
        <p:spPr/>
        <p:txBody>
          <a:bodyPr/>
          <a:lstStyle/>
          <a:p>
            <a:pPr>
              <a:defRPr/>
            </a:pPr>
            <a:fld id="{EBCA9152-2602-4FB8-8164-0C4CDDED4E95}" type="slidenum">
              <a:rPr lang="en-US" altLang="zh-TW" smtClean="0"/>
              <a:pPr>
                <a:defRPr/>
              </a:pPr>
              <a:t>70</a:t>
            </a:fld>
            <a:endParaRPr lang="en-US" altLang="zh-TW"/>
          </a:p>
        </p:txBody>
      </p:sp>
    </p:spTree>
    <p:extLst>
      <p:ext uri="{BB962C8B-B14F-4D97-AF65-F5344CB8AC3E}">
        <p14:creationId xmlns:p14="http://schemas.microsoft.com/office/powerpoint/2010/main" val="224031781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五、寫作練習</a:t>
            </a:r>
            <a:endParaRPr lang="zh-TW" altLang="en-US"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71</a:t>
            </a:fld>
            <a:endParaRPr lang="en-US" altLang="zh-TW"/>
          </a:p>
        </p:txBody>
      </p:sp>
    </p:spTree>
    <p:extLst>
      <p:ext uri="{BB962C8B-B14F-4D97-AF65-F5344CB8AC3E}">
        <p14:creationId xmlns:p14="http://schemas.microsoft.com/office/powerpoint/2010/main" val="331256034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六、組合訓練</a:t>
            </a:r>
            <a:endParaRPr lang="zh-TW" altLang="en-US" sz="1600" dirty="0">
              <a:latin typeface="標楷體" panose="03000509000000000000" pitchFamily="65" charset="-120"/>
              <a:ea typeface="標楷體" panose="03000509000000000000" pitchFamily="65" charset="-120"/>
              <a:sym typeface="Wingdings 3" pitchFamily="18" charset="2"/>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72</a:t>
            </a:fld>
            <a:endParaRPr lang="en-US" altLang="zh-TW"/>
          </a:p>
        </p:txBody>
      </p:sp>
    </p:spTree>
    <p:extLst>
      <p:ext uri="{BB962C8B-B14F-4D97-AF65-F5344CB8AC3E}">
        <p14:creationId xmlns:p14="http://schemas.microsoft.com/office/powerpoint/2010/main" val="213336428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rPr>
              <a:t>運用網路競賽軟體</a:t>
            </a:r>
            <a:r>
              <a:rPr lang="en-US" altLang="zh-TW" sz="1600" dirty="0">
                <a:latin typeface="標楷體" panose="03000509000000000000" pitchFamily="65" charset="-120"/>
                <a:ea typeface="標楷體" panose="03000509000000000000" pitchFamily="65" charset="-120"/>
              </a:rPr>
              <a:t>-</a:t>
            </a:r>
            <a:r>
              <a:rPr lang="zh-TW" altLang="en-US" sz="1600" dirty="0">
                <a:latin typeface="標楷體" panose="03000509000000000000" pitchFamily="65" charset="-120"/>
                <a:ea typeface="標楷體" panose="03000509000000000000" pitchFamily="65" charset="-120"/>
              </a:rPr>
              <a:t>捷宇奪旗模組實施組合訓練</a:t>
            </a:r>
            <a:endParaRPr lang="en-US" altLang="zh-TW"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73</a:t>
            </a:fld>
            <a:endParaRPr lang="en-US" altLang="zh-TW"/>
          </a:p>
        </p:txBody>
      </p:sp>
    </p:spTree>
    <p:extLst>
      <p:ext uri="{BB962C8B-B14F-4D97-AF65-F5344CB8AC3E}">
        <p14:creationId xmlns:p14="http://schemas.microsoft.com/office/powerpoint/2010/main" val="2179225838"/>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Write up </a:t>
            </a:r>
            <a:r>
              <a:rPr lang="zh-TW" altLang="en-US" sz="1600" dirty="0">
                <a:latin typeface="標楷體" panose="03000509000000000000" pitchFamily="65" charset="-120"/>
                <a:ea typeface="標楷體" panose="03000509000000000000" pitchFamily="65" charset="-120"/>
              </a:rPr>
              <a:t>解題範例</a:t>
            </a:r>
          </a:p>
          <a:p>
            <a:pPr lvl="1"/>
            <a:r>
              <a:rPr lang="en-US" altLang="zh-TW" sz="1600" dirty="0">
                <a:latin typeface="標楷體" panose="03000509000000000000" pitchFamily="65" charset="-120"/>
                <a:ea typeface="標楷體" panose="03000509000000000000" pitchFamily="65" charset="-120"/>
              </a:rPr>
              <a:t>• </a:t>
            </a:r>
            <a:r>
              <a:rPr lang="zh-TW" altLang="en-US" sz="1600" dirty="0">
                <a:latin typeface="標楷體" panose="03000509000000000000" pitchFamily="65" charset="-120"/>
                <a:ea typeface="標楷體" panose="03000509000000000000" pitchFamily="65" charset="-120"/>
              </a:rPr>
              <a:t>題目名稱：</a:t>
            </a:r>
            <a:r>
              <a:rPr lang="en-US" altLang="zh-TW" sz="1600" dirty="0">
                <a:latin typeface="標楷體" panose="03000509000000000000" pitchFamily="65" charset="-120"/>
                <a:ea typeface="標楷體" panose="03000509000000000000" pitchFamily="65" charset="-120"/>
              </a:rPr>
              <a:t>welcome </a:t>
            </a:r>
          </a:p>
          <a:p>
            <a:pPr lvl="1"/>
            <a:r>
              <a:rPr lang="en-US" altLang="zh-TW" sz="1600" dirty="0">
                <a:latin typeface="標楷體" panose="03000509000000000000" pitchFamily="65" charset="-120"/>
                <a:ea typeface="標楷體" panose="03000509000000000000" pitchFamily="65" charset="-120"/>
              </a:rPr>
              <a:t>• </a:t>
            </a:r>
            <a:r>
              <a:rPr lang="zh-TW" altLang="en-US" sz="1600" dirty="0">
                <a:latin typeface="標楷體" panose="03000509000000000000" pitchFamily="65" charset="-120"/>
                <a:ea typeface="標楷體" panose="03000509000000000000" pitchFamily="65" charset="-120"/>
              </a:rPr>
              <a:t>題目類型：</a:t>
            </a:r>
            <a:r>
              <a:rPr lang="en-US" altLang="zh-TW" sz="1600" dirty="0">
                <a:latin typeface="標楷體" panose="03000509000000000000" pitchFamily="65" charset="-120"/>
                <a:ea typeface="標楷體" panose="03000509000000000000" pitchFamily="65" charset="-120"/>
              </a:rPr>
              <a:t>Jeopardy</a:t>
            </a:r>
            <a:r>
              <a:rPr lang="zh-TW" altLang="en-US" sz="1600" dirty="0">
                <a:latin typeface="標楷體" panose="03000509000000000000" pitchFamily="65" charset="-120"/>
                <a:ea typeface="標楷體" panose="03000509000000000000" pitchFamily="65" charset="-120"/>
              </a:rPr>
              <a:t>型 </a:t>
            </a:r>
          </a:p>
          <a:p>
            <a:pPr lvl="1"/>
            <a:r>
              <a:rPr lang="en-US" altLang="zh-TW" sz="1600" dirty="0">
                <a:latin typeface="標楷體" panose="03000509000000000000" pitchFamily="65" charset="-120"/>
                <a:ea typeface="標楷體" panose="03000509000000000000" pitchFamily="65" charset="-120"/>
              </a:rPr>
              <a:t>• </a:t>
            </a:r>
            <a:r>
              <a:rPr lang="zh-TW" altLang="en-US" sz="1600" dirty="0">
                <a:latin typeface="標楷體" panose="03000509000000000000" pitchFamily="65" charset="-120"/>
                <a:ea typeface="標楷體" panose="03000509000000000000" pitchFamily="65" charset="-120"/>
              </a:rPr>
              <a:t>題目類別：</a:t>
            </a:r>
            <a:r>
              <a:rPr lang="en-US" altLang="zh-TW" sz="1600" dirty="0">
                <a:latin typeface="標楷體" panose="03000509000000000000" pitchFamily="65" charset="-120"/>
                <a:ea typeface="標楷體" panose="03000509000000000000" pitchFamily="65" charset="-120"/>
              </a:rPr>
              <a:t>Reverse </a:t>
            </a:r>
          </a:p>
          <a:p>
            <a:pPr lvl="1"/>
            <a:r>
              <a:rPr lang="en-US" altLang="zh-TW" sz="1600" dirty="0">
                <a:latin typeface="標楷體" panose="03000509000000000000" pitchFamily="65" charset="-120"/>
                <a:ea typeface="標楷體" panose="03000509000000000000" pitchFamily="65" charset="-120"/>
              </a:rPr>
              <a:t>• </a:t>
            </a:r>
            <a:r>
              <a:rPr lang="zh-TW" altLang="en-US" sz="1600" dirty="0">
                <a:latin typeface="標楷體" panose="03000509000000000000" pitchFamily="65" charset="-120"/>
                <a:ea typeface="標楷體" panose="03000509000000000000" pitchFamily="65" charset="-120"/>
              </a:rPr>
              <a:t>題目難度：簡單 </a:t>
            </a:r>
            <a:endParaRPr lang="en-US" altLang="zh-TW" sz="1600" dirty="0">
              <a:latin typeface="標楷體" panose="03000509000000000000" pitchFamily="65" charset="-120"/>
              <a:ea typeface="標楷體" panose="03000509000000000000" pitchFamily="65" charset="-120"/>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74</a:t>
            </a:fld>
            <a:endParaRPr lang="en-US" altLang="zh-TW"/>
          </a:p>
        </p:txBody>
      </p:sp>
    </p:spTree>
    <p:extLst>
      <p:ext uri="{BB962C8B-B14F-4D97-AF65-F5344CB8AC3E}">
        <p14:creationId xmlns:p14="http://schemas.microsoft.com/office/powerpoint/2010/main" val="5282552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Write up </a:t>
            </a:r>
            <a:r>
              <a:rPr lang="zh-TW" altLang="en-US" sz="1600" dirty="0">
                <a:latin typeface="標楷體" panose="03000509000000000000" pitchFamily="65" charset="-120"/>
                <a:ea typeface="標楷體" panose="03000509000000000000" pitchFamily="65" charset="-120"/>
              </a:rPr>
              <a:t>解題範例</a:t>
            </a:r>
          </a:p>
          <a:p>
            <a:pPr lvl="1"/>
            <a:r>
              <a:rPr lang="zh-TW" altLang="en-US" sz="1600" dirty="0">
                <a:latin typeface="標楷體" panose="03000509000000000000" pitchFamily="65" charset="-120"/>
                <a:ea typeface="標楷體" panose="03000509000000000000" pitchFamily="65" charset="-120"/>
              </a:rPr>
              <a:t>題目簡述 </a:t>
            </a:r>
          </a:p>
          <a:p>
            <a:pPr lvl="1"/>
            <a:r>
              <a:rPr lang="zh-TW" altLang="en-US" sz="1600" dirty="0">
                <a:latin typeface="標楷體" panose="03000509000000000000" pitchFamily="65" charset="-120"/>
                <a:ea typeface="標楷體" panose="03000509000000000000" pitchFamily="65" charset="-120"/>
              </a:rPr>
              <a:t>題目為一個簡易的 </a:t>
            </a:r>
            <a:r>
              <a:rPr lang="en-US" altLang="zh-TW" sz="1600" dirty="0">
                <a:latin typeface="標楷體" panose="03000509000000000000" pitchFamily="65" charset="-120"/>
                <a:ea typeface="標楷體" panose="03000509000000000000" pitchFamily="65" charset="-120"/>
              </a:rPr>
              <a:t>ELF </a:t>
            </a:r>
            <a:r>
              <a:rPr lang="zh-TW" altLang="en-US" sz="1600" dirty="0">
                <a:latin typeface="標楷體" panose="03000509000000000000" pitchFamily="65" charset="-120"/>
                <a:ea typeface="標楷體" panose="03000509000000000000" pitchFamily="65" charset="-120"/>
              </a:rPr>
              <a:t>執行檔，執行後只會印出一段文字，題目只有一個檔案，為一個 </a:t>
            </a:r>
            <a:r>
              <a:rPr lang="en-US" altLang="zh-TW" sz="1600" dirty="0">
                <a:latin typeface="標楷體" panose="03000509000000000000" pitchFamily="65" charset="-120"/>
                <a:ea typeface="標楷體" panose="03000509000000000000" pitchFamily="65" charset="-120"/>
              </a:rPr>
              <a:t>Linux x86-64 ELF </a:t>
            </a:r>
            <a:r>
              <a:rPr lang="zh-TW" altLang="en-US" sz="1600" dirty="0">
                <a:latin typeface="標楷體" panose="03000509000000000000" pitchFamily="65" charset="-120"/>
                <a:ea typeface="標楷體" panose="03000509000000000000" pitchFamily="65" charset="-120"/>
              </a:rPr>
              <a:t>執行檔。參賽者需進行逆向工程，從程式中找出 </a:t>
            </a:r>
            <a:r>
              <a:rPr lang="en-US" altLang="zh-TW" sz="1600" dirty="0">
                <a:latin typeface="標楷體" panose="03000509000000000000" pitchFamily="65" charset="-120"/>
                <a:ea typeface="標楷體" panose="03000509000000000000" pitchFamily="65" charset="-120"/>
              </a:rPr>
              <a:t>flag </a:t>
            </a:r>
            <a:r>
              <a:rPr lang="zh-TW" altLang="en-US" sz="1600" dirty="0">
                <a:latin typeface="標楷體" panose="03000509000000000000" pitchFamily="65" charset="-120"/>
                <a:ea typeface="標楷體" panose="03000509000000000000" pitchFamily="65" charset="-120"/>
              </a:rPr>
              <a:t>內容。 </a:t>
            </a:r>
            <a:endParaRPr lang="en-US" altLang="zh-TW" sz="1600" dirty="0">
              <a:latin typeface="標楷體" panose="03000509000000000000" pitchFamily="65" charset="-120"/>
              <a:ea typeface="標楷體" panose="03000509000000000000" pitchFamily="65" charset="-120"/>
            </a:endParaRP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75</a:t>
            </a:fld>
            <a:endParaRPr lang="en-US" altLang="zh-TW"/>
          </a:p>
        </p:txBody>
      </p:sp>
    </p:spTree>
    <p:extLst>
      <p:ext uri="{BB962C8B-B14F-4D97-AF65-F5344CB8AC3E}">
        <p14:creationId xmlns:p14="http://schemas.microsoft.com/office/powerpoint/2010/main" val="335739569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Write up </a:t>
            </a:r>
            <a:r>
              <a:rPr lang="zh-TW" altLang="en-US" sz="1600" dirty="0">
                <a:latin typeface="標楷體" panose="03000509000000000000" pitchFamily="65" charset="-120"/>
                <a:ea typeface="標楷體" panose="03000509000000000000" pitchFamily="65" charset="-120"/>
              </a:rPr>
              <a:t>解題範例</a:t>
            </a:r>
          </a:p>
          <a:p>
            <a:pPr lvl="1"/>
            <a:r>
              <a:rPr lang="zh-TW" altLang="en-US" sz="1600" dirty="0">
                <a:latin typeface="標楷體" panose="03000509000000000000" pitchFamily="65" charset="-120"/>
                <a:ea typeface="標楷體" panose="03000509000000000000" pitchFamily="65" charset="-120"/>
              </a:rPr>
              <a:t>解題 </a:t>
            </a:r>
          </a:p>
          <a:p>
            <a:pPr lvl="1"/>
            <a:r>
              <a:rPr lang="zh-TW" altLang="en-US" sz="1600" dirty="0">
                <a:latin typeface="標楷體" panose="03000509000000000000" pitchFamily="65" charset="-120"/>
                <a:ea typeface="標楷體" panose="03000509000000000000" pitchFamily="65" charset="-120"/>
              </a:rPr>
              <a:t>使用逆向工具如 </a:t>
            </a:r>
            <a:r>
              <a:rPr lang="en-US" altLang="zh-TW" sz="1600" dirty="0" err="1">
                <a:latin typeface="標楷體" panose="03000509000000000000" pitchFamily="65" charset="-120"/>
                <a:ea typeface="標楷體" panose="03000509000000000000" pitchFamily="65" charset="-120"/>
              </a:rPr>
              <a:t>Ghidra</a:t>
            </a:r>
            <a:r>
              <a:rPr lang="en-US" altLang="zh-TW" sz="1600" dirty="0">
                <a:latin typeface="標楷體" panose="03000509000000000000" pitchFamily="65" charset="-120"/>
                <a:ea typeface="標楷體" panose="03000509000000000000" pitchFamily="65" charset="-120"/>
              </a:rPr>
              <a:t> </a:t>
            </a:r>
            <a:r>
              <a:rPr lang="zh-TW" altLang="en-US" sz="1600" dirty="0">
                <a:latin typeface="標楷體" panose="03000509000000000000" pitchFamily="65" charset="-120"/>
                <a:ea typeface="標楷體" panose="03000509000000000000" pitchFamily="65" charset="-120"/>
              </a:rPr>
              <a:t>或 </a:t>
            </a:r>
            <a:r>
              <a:rPr lang="en-US" altLang="zh-TW" sz="1600" dirty="0">
                <a:latin typeface="標楷體" panose="03000509000000000000" pitchFamily="65" charset="-120"/>
                <a:ea typeface="標楷體" panose="03000509000000000000" pitchFamily="65" charset="-120"/>
              </a:rPr>
              <a:t>IDA pro </a:t>
            </a:r>
            <a:r>
              <a:rPr lang="zh-TW" altLang="en-US" sz="1600" dirty="0">
                <a:latin typeface="標楷體" panose="03000509000000000000" pitchFamily="65" charset="-120"/>
                <a:ea typeface="標楷體" panose="03000509000000000000" pitchFamily="65" charset="-120"/>
              </a:rPr>
              <a:t>，進行檔案靜態分析，可初步看到程式中宣告了一個 </a:t>
            </a:r>
            <a:r>
              <a:rPr lang="en-US" altLang="zh-TW" sz="1600" dirty="0">
                <a:latin typeface="標楷體" panose="03000509000000000000" pitchFamily="65" charset="-120"/>
                <a:ea typeface="標楷體" panose="03000509000000000000" pitchFamily="65" charset="-120"/>
              </a:rPr>
              <a:t>char </a:t>
            </a:r>
            <a:r>
              <a:rPr lang="zh-TW" altLang="en-US" sz="1600" dirty="0">
                <a:latin typeface="標楷體" panose="03000509000000000000" pitchFamily="65" charset="-120"/>
                <a:ea typeface="標楷體" panose="03000509000000000000" pitchFamily="65" charset="-120"/>
              </a:rPr>
              <a:t>字元陣列，但卻未使用到此變數，進一步分析可看到變數內容的值為 </a:t>
            </a:r>
            <a:r>
              <a:rPr lang="en-US" altLang="zh-TW" sz="1600" dirty="0">
                <a:latin typeface="標楷體" panose="03000509000000000000" pitchFamily="65" charset="-120"/>
                <a:ea typeface="標楷體" panose="03000509000000000000" pitchFamily="65" charset="-120"/>
              </a:rPr>
              <a:t>flag</a:t>
            </a: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76</a:t>
            </a:fld>
            <a:endParaRPr lang="en-US" altLang="zh-TW"/>
          </a:p>
        </p:txBody>
      </p:sp>
    </p:spTree>
    <p:extLst>
      <p:ext uri="{BB962C8B-B14F-4D97-AF65-F5344CB8AC3E}">
        <p14:creationId xmlns:p14="http://schemas.microsoft.com/office/powerpoint/2010/main" val="396235212"/>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en-US" altLang="zh-TW" sz="1600" dirty="0">
                <a:latin typeface="標楷體" panose="03000509000000000000" pitchFamily="65" charset="-120"/>
                <a:ea typeface="標楷體" panose="03000509000000000000" pitchFamily="65" charset="-120"/>
              </a:rPr>
              <a:t>Write up </a:t>
            </a:r>
            <a:r>
              <a:rPr lang="zh-TW" altLang="en-US" sz="1600" dirty="0">
                <a:latin typeface="標楷體" panose="03000509000000000000" pitchFamily="65" charset="-120"/>
                <a:ea typeface="標楷體" panose="03000509000000000000" pitchFamily="65" charset="-120"/>
              </a:rPr>
              <a:t>解題範例</a:t>
            </a:r>
          </a:p>
          <a:p>
            <a:r>
              <a:rPr lang="zh-TW" altLang="en-US" sz="1600" dirty="0">
                <a:latin typeface="標楷體" panose="03000509000000000000" pitchFamily="65" charset="-120"/>
                <a:ea typeface="標楷體" panose="03000509000000000000" pitchFamily="65" charset="-120"/>
              </a:rPr>
              <a:t>解題圖示</a:t>
            </a: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77</a:t>
            </a:fld>
            <a:endParaRPr lang="en-US" altLang="zh-TW"/>
          </a:p>
        </p:txBody>
      </p:sp>
    </p:spTree>
    <p:extLst>
      <p:ext uri="{BB962C8B-B14F-4D97-AF65-F5344CB8AC3E}">
        <p14:creationId xmlns:p14="http://schemas.microsoft.com/office/powerpoint/2010/main" val="7767674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sym typeface="Wingdings 3" pitchFamily="18" charset="2"/>
              </a:rPr>
              <a:t>指揮程序與指參作業程序之關係圖</a:t>
            </a:r>
          </a:p>
          <a:p>
            <a:endParaRPr lang="zh-TW" altLang="en-US" sz="1600" dirty="0">
              <a:latin typeface="標楷體" panose="03000509000000000000" pitchFamily="65" charset="-120"/>
              <a:ea typeface="標楷體" panose="03000509000000000000" pitchFamily="65" charset="-120"/>
            </a:endParaRP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8</a:t>
            </a:fld>
            <a:endParaRPr lang="en-US" altLang="zh-TW"/>
          </a:p>
        </p:txBody>
      </p:sp>
    </p:spTree>
    <p:extLst>
      <p:ext uri="{BB962C8B-B14F-4D97-AF65-F5344CB8AC3E}">
        <p14:creationId xmlns:p14="http://schemas.microsoft.com/office/powerpoint/2010/main" val="13360178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733" tIns="45865" rIns="91733" bIns="45865" numCol="1" anchor="t" anchorCtr="0" compatLnSpc="1">
            <a:prstTxWarp prst="textNoShape">
              <a:avLst/>
            </a:prstTxWarp>
          </a:bodyPr>
          <a:lstStyle/>
          <a:p>
            <a:r>
              <a:rPr lang="zh-TW" altLang="en-US" sz="1600" dirty="0">
                <a:latin typeface="標楷體" panose="03000509000000000000" pitchFamily="65" charset="-120"/>
                <a:ea typeface="標楷體" panose="03000509000000000000" pitchFamily="65" charset="-120"/>
                <a:sym typeface="Wingdings 3" pitchFamily="18" charset="2"/>
              </a:rPr>
              <a:t>軍事決心策定程序重要作為示意圖</a:t>
            </a:r>
          </a:p>
        </p:txBody>
      </p:sp>
      <p:sp>
        <p:nvSpPr>
          <p:cNvPr id="4" name="投影片編號版面配置區 3"/>
          <p:cNvSpPr>
            <a:spLocks noGrp="1"/>
          </p:cNvSpPr>
          <p:nvPr>
            <p:ph type="sldNum" sz="quarter" idx="10"/>
          </p:nvPr>
        </p:nvSpPr>
        <p:spPr/>
        <p:txBody>
          <a:bodyPr/>
          <a:lstStyle/>
          <a:p>
            <a:pPr>
              <a:defRPr/>
            </a:pPr>
            <a:fld id="{EBCA9152-2602-4FB8-8164-0C4CDDED4E95}" type="slidenum">
              <a:rPr lang="en-US" altLang="zh-TW" smtClean="0"/>
              <a:pPr>
                <a:defRPr/>
              </a:pPr>
              <a:t>9</a:t>
            </a:fld>
            <a:endParaRPr lang="en-US" altLang="zh-TW"/>
          </a:p>
        </p:txBody>
      </p:sp>
    </p:spTree>
    <p:extLst>
      <p:ext uri="{BB962C8B-B14F-4D97-AF65-F5344CB8AC3E}">
        <p14:creationId xmlns:p14="http://schemas.microsoft.com/office/powerpoint/2010/main" val="40333552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896460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457200" y="273050"/>
            <a:ext cx="3008313" cy="1162050"/>
          </a:xfrm>
        </p:spPr>
        <p:txBody>
          <a:bodyPr anchor="b"/>
          <a:lstStyle>
            <a:lvl1pPr algn="l">
              <a:defRPr sz="2000" b="1"/>
            </a:lvl1pPr>
          </a:lstStyle>
          <a:p>
            <a:r>
              <a:rPr lang="zh-TW" altLang="en-US" smtClean="0"/>
              <a:t>按一下以編輯母片標題樣式</a:t>
            </a:r>
            <a:endParaRPr lang="zh-TW" altLang="en-US"/>
          </a:p>
        </p:txBody>
      </p:sp>
      <p:sp>
        <p:nvSpPr>
          <p:cNvPr id="3" name="內容版面配置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文字版面配置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Rectangle 19"/>
          <p:cNvSpPr>
            <a:spLocks noGrp="1" noChangeArrowheads="1"/>
          </p:cNvSpPr>
          <p:nvPr>
            <p:ph type="sldNum" sz="quarter" idx="10"/>
          </p:nvPr>
        </p:nvSpPr>
        <p:spPr>
          <a:ln/>
        </p:spPr>
        <p:txBody>
          <a:bodyPr/>
          <a:lstStyle>
            <a:lvl1pPr>
              <a:defRPr/>
            </a:lvl1pPr>
          </a:lstStyle>
          <a:p>
            <a:pPr>
              <a:defRPr/>
            </a:pPr>
            <a:fld id="{78F49934-2BF7-4A2F-8EAD-C90F584CAB8E}" type="slidenum">
              <a:rPr lang="en-US" altLang="zh-TW"/>
              <a:pPr>
                <a:defRPr/>
              </a:pPr>
              <a:t>‹#›</a:t>
            </a:fld>
            <a:endParaRPr lang="en-US" altLang="zh-TW"/>
          </a:p>
        </p:txBody>
      </p:sp>
    </p:spTree>
    <p:extLst>
      <p:ext uri="{BB962C8B-B14F-4D97-AF65-F5344CB8AC3E}">
        <p14:creationId xmlns:p14="http://schemas.microsoft.com/office/powerpoint/2010/main" val="334639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1792288" y="4800600"/>
            <a:ext cx="5486400" cy="566738"/>
          </a:xfrm>
        </p:spPr>
        <p:txBody>
          <a:bodyPr anchor="b"/>
          <a:lstStyle>
            <a:lvl1pPr algn="l">
              <a:defRPr sz="2000" b="1"/>
            </a:lvl1pPr>
          </a:lstStyle>
          <a:p>
            <a:r>
              <a:rPr lang="zh-TW" altLang="en-US" smtClean="0"/>
              <a:t>按一下以編輯母片標題樣式</a:t>
            </a:r>
            <a:endParaRPr lang="zh-TW" altLang="en-US"/>
          </a:p>
        </p:txBody>
      </p:sp>
      <p:sp>
        <p:nvSpPr>
          <p:cNvPr id="3" name="圖片版面配置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TW" altLang="en-US" noProof="0" smtClean="0"/>
          </a:p>
        </p:txBody>
      </p:sp>
      <p:sp>
        <p:nvSpPr>
          <p:cNvPr id="4" name="文字版面配置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Rectangle 19"/>
          <p:cNvSpPr>
            <a:spLocks noGrp="1" noChangeArrowheads="1"/>
          </p:cNvSpPr>
          <p:nvPr>
            <p:ph type="sldNum" sz="quarter" idx="10"/>
          </p:nvPr>
        </p:nvSpPr>
        <p:spPr>
          <a:ln/>
        </p:spPr>
        <p:txBody>
          <a:bodyPr/>
          <a:lstStyle>
            <a:lvl1pPr>
              <a:defRPr/>
            </a:lvl1pPr>
          </a:lstStyle>
          <a:p>
            <a:pPr>
              <a:defRPr/>
            </a:pPr>
            <a:fld id="{FE711DCF-6C89-42DF-930D-148EA578FEB6}" type="slidenum">
              <a:rPr lang="en-US" altLang="zh-TW"/>
              <a:pPr>
                <a:defRPr/>
              </a:pPr>
              <a:t>‹#›</a:t>
            </a:fld>
            <a:endParaRPr lang="en-US" altLang="zh-TW"/>
          </a:p>
        </p:txBody>
      </p:sp>
    </p:spTree>
    <p:extLst>
      <p:ext uri="{BB962C8B-B14F-4D97-AF65-F5344CB8AC3E}">
        <p14:creationId xmlns:p14="http://schemas.microsoft.com/office/powerpoint/2010/main" val="7481705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Rectangle 19"/>
          <p:cNvSpPr>
            <a:spLocks noGrp="1" noChangeArrowheads="1"/>
          </p:cNvSpPr>
          <p:nvPr>
            <p:ph type="sldNum" sz="quarter" idx="10"/>
          </p:nvPr>
        </p:nvSpPr>
        <p:spPr>
          <a:ln/>
        </p:spPr>
        <p:txBody>
          <a:bodyPr/>
          <a:lstStyle>
            <a:lvl1pPr>
              <a:defRPr/>
            </a:lvl1pPr>
          </a:lstStyle>
          <a:p>
            <a:pPr>
              <a:defRPr/>
            </a:pPr>
            <a:fld id="{95BB3C48-1A96-48C7-8A5E-1C63BE0DC966}" type="slidenum">
              <a:rPr lang="en-US" altLang="zh-TW"/>
              <a:pPr>
                <a:defRPr/>
              </a:pPr>
              <a:t>‹#›</a:t>
            </a:fld>
            <a:endParaRPr lang="en-US" altLang="zh-TW"/>
          </a:p>
        </p:txBody>
      </p:sp>
    </p:spTree>
    <p:extLst>
      <p:ext uri="{BB962C8B-B14F-4D97-AF65-F5344CB8AC3E}">
        <p14:creationId xmlns:p14="http://schemas.microsoft.com/office/powerpoint/2010/main" val="29105038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29400" y="274638"/>
            <a:ext cx="2057400" cy="5851525"/>
          </a:xfrm>
        </p:spPr>
        <p:txBody>
          <a:bodyPr vert="eaVert"/>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a:xfrm>
            <a:off x="457200" y="274638"/>
            <a:ext cx="6019800" cy="5851525"/>
          </a:xfrm>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Rectangle 19"/>
          <p:cNvSpPr>
            <a:spLocks noGrp="1" noChangeArrowheads="1"/>
          </p:cNvSpPr>
          <p:nvPr>
            <p:ph type="sldNum" sz="quarter" idx="10"/>
          </p:nvPr>
        </p:nvSpPr>
        <p:spPr>
          <a:ln/>
        </p:spPr>
        <p:txBody>
          <a:bodyPr/>
          <a:lstStyle>
            <a:lvl1pPr>
              <a:defRPr/>
            </a:lvl1pPr>
          </a:lstStyle>
          <a:p>
            <a:pPr>
              <a:defRPr/>
            </a:pPr>
            <a:fld id="{10970BAF-6AD7-4B1E-96EB-57749E81BBCF}" type="slidenum">
              <a:rPr lang="en-US" altLang="zh-TW"/>
              <a:pPr>
                <a:defRPr/>
              </a:pPr>
              <a:t>‹#›</a:t>
            </a:fld>
            <a:endParaRPr lang="en-US" altLang="zh-TW"/>
          </a:p>
        </p:txBody>
      </p:sp>
    </p:spTree>
    <p:extLst>
      <p:ext uri="{BB962C8B-B14F-4D97-AF65-F5344CB8AC3E}">
        <p14:creationId xmlns:p14="http://schemas.microsoft.com/office/powerpoint/2010/main" val="14070633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bl" preserve="1">
  <p:cSld name="標題及表格">
    <p:spTree>
      <p:nvGrpSpPr>
        <p:cNvPr id="1" name=""/>
        <p:cNvGrpSpPr/>
        <p:nvPr/>
      </p:nvGrpSpPr>
      <p:grpSpPr>
        <a:xfrm>
          <a:off x="0" y="0"/>
          <a:ext cx="0" cy="0"/>
          <a:chOff x="0" y="0"/>
          <a:chExt cx="0" cy="0"/>
        </a:xfrm>
      </p:grpSpPr>
      <p:sp>
        <p:nvSpPr>
          <p:cNvPr id="2" name="標題 1"/>
          <p:cNvSpPr>
            <a:spLocks noGrp="1"/>
          </p:cNvSpPr>
          <p:nvPr>
            <p:ph type="title"/>
          </p:nvPr>
        </p:nvSpPr>
        <p:spPr>
          <a:xfrm>
            <a:off x="457200" y="274638"/>
            <a:ext cx="8229600" cy="1143000"/>
          </a:xfrm>
        </p:spPr>
        <p:txBody>
          <a:bodyPr/>
          <a:lstStyle/>
          <a:p>
            <a:r>
              <a:rPr lang="zh-TW" altLang="en-US" smtClean="0"/>
              <a:t>按一下以編輯母片標題樣式</a:t>
            </a:r>
            <a:endParaRPr lang="zh-TW" altLang="en-US"/>
          </a:p>
        </p:txBody>
      </p:sp>
      <p:sp>
        <p:nvSpPr>
          <p:cNvPr id="3" name="表格版面配置區 2"/>
          <p:cNvSpPr>
            <a:spLocks noGrp="1"/>
          </p:cNvSpPr>
          <p:nvPr>
            <p:ph type="tbl" idx="1"/>
          </p:nvPr>
        </p:nvSpPr>
        <p:spPr>
          <a:xfrm>
            <a:off x="457200" y="1266825"/>
            <a:ext cx="8229600" cy="4859338"/>
          </a:xfrm>
        </p:spPr>
        <p:txBody>
          <a:bodyPr/>
          <a:lstStyle/>
          <a:p>
            <a:pPr lvl="0"/>
            <a:endParaRPr lang="zh-TW" altLang="en-US" noProof="0" smtClean="0"/>
          </a:p>
        </p:txBody>
      </p:sp>
      <p:sp>
        <p:nvSpPr>
          <p:cNvPr id="4" name="Rectangle 19"/>
          <p:cNvSpPr>
            <a:spLocks noGrp="1" noChangeArrowheads="1"/>
          </p:cNvSpPr>
          <p:nvPr>
            <p:ph type="sldNum" sz="quarter" idx="10"/>
          </p:nvPr>
        </p:nvSpPr>
        <p:spPr>
          <a:ln/>
        </p:spPr>
        <p:txBody>
          <a:bodyPr/>
          <a:lstStyle>
            <a:lvl1pPr>
              <a:defRPr/>
            </a:lvl1pPr>
          </a:lstStyle>
          <a:p>
            <a:pPr>
              <a:defRPr/>
            </a:pPr>
            <a:fld id="{C5ACB953-3950-4420-A519-A12334D1E1FD}" type="slidenum">
              <a:rPr lang="en-US" altLang="zh-TW"/>
              <a:pPr>
                <a:defRPr/>
              </a:pPr>
              <a:t>‹#›</a:t>
            </a:fld>
            <a:endParaRPr lang="en-US" altLang="zh-TW"/>
          </a:p>
        </p:txBody>
      </p:sp>
    </p:spTree>
    <p:extLst>
      <p:ext uri="{BB962C8B-B14F-4D97-AF65-F5344CB8AC3E}">
        <p14:creationId xmlns:p14="http://schemas.microsoft.com/office/powerpoint/2010/main" val="4633282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AndObj" preserve="1">
  <p:cSld name="標題，文字及物件">
    <p:spTree>
      <p:nvGrpSpPr>
        <p:cNvPr id="1" name=""/>
        <p:cNvGrpSpPr/>
        <p:nvPr/>
      </p:nvGrpSpPr>
      <p:grpSpPr>
        <a:xfrm>
          <a:off x="0" y="0"/>
          <a:ext cx="0" cy="0"/>
          <a:chOff x="0" y="0"/>
          <a:chExt cx="0" cy="0"/>
        </a:xfrm>
      </p:grpSpPr>
      <p:sp>
        <p:nvSpPr>
          <p:cNvPr id="2" name="標題 1"/>
          <p:cNvSpPr>
            <a:spLocks noGrp="1"/>
          </p:cNvSpPr>
          <p:nvPr>
            <p:ph type="title"/>
          </p:nvPr>
        </p:nvSpPr>
        <p:spPr>
          <a:xfrm>
            <a:off x="457200" y="274638"/>
            <a:ext cx="8229600" cy="1143000"/>
          </a:xfrm>
        </p:spPr>
        <p:txBody>
          <a:bodyPr/>
          <a:lstStyle/>
          <a:p>
            <a:r>
              <a:rPr lang="zh-TW" altLang="en-US" smtClean="0"/>
              <a:t>按一下以編輯母片標題樣式</a:t>
            </a:r>
            <a:endParaRPr lang="zh-TW" altLang="en-US"/>
          </a:p>
        </p:txBody>
      </p:sp>
      <p:sp>
        <p:nvSpPr>
          <p:cNvPr id="3" name="文字版面配置區 2"/>
          <p:cNvSpPr>
            <a:spLocks noGrp="1"/>
          </p:cNvSpPr>
          <p:nvPr>
            <p:ph type="body" sz="half" idx="1"/>
          </p:nvPr>
        </p:nvSpPr>
        <p:spPr>
          <a:xfrm>
            <a:off x="457200" y="1266825"/>
            <a:ext cx="4038600" cy="485933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4648200" y="1266825"/>
            <a:ext cx="4038600" cy="485933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Rectangle 19"/>
          <p:cNvSpPr>
            <a:spLocks noGrp="1" noChangeArrowheads="1"/>
          </p:cNvSpPr>
          <p:nvPr>
            <p:ph type="sldNum" sz="quarter" idx="10"/>
          </p:nvPr>
        </p:nvSpPr>
        <p:spPr>
          <a:ln/>
        </p:spPr>
        <p:txBody>
          <a:bodyPr/>
          <a:lstStyle>
            <a:lvl1pPr>
              <a:defRPr/>
            </a:lvl1pPr>
          </a:lstStyle>
          <a:p>
            <a:pPr>
              <a:defRPr/>
            </a:pPr>
            <a:fld id="{F94B04E3-FD9F-449F-AE19-C325EBC4DFEC}" type="slidenum">
              <a:rPr lang="en-US" altLang="zh-TW"/>
              <a:pPr>
                <a:defRPr/>
              </a:pPr>
              <a:t>‹#›</a:t>
            </a:fld>
            <a:endParaRPr lang="en-US" altLang="zh-TW"/>
          </a:p>
        </p:txBody>
      </p:sp>
    </p:spTree>
    <p:extLst>
      <p:ext uri="{BB962C8B-B14F-4D97-AF65-F5344CB8AC3E}">
        <p14:creationId xmlns:p14="http://schemas.microsoft.com/office/powerpoint/2010/main" val="15565963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AndMedia" preserve="1">
  <p:cSld name="標題，文字及多媒體項目">
    <p:spTree>
      <p:nvGrpSpPr>
        <p:cNvPr id="1" name=""/>
        <p:cNvGrpSpPr/>
        <p:nvPr/>
      </p:nvGrpSpPr>
      <p:grpSpPr>
        <a:xfrm>
          <a:off x="0" y="0"/>
          <a:ext cx="0" cy="0"/>
          <a:chOff x="0" y="0"/>
          <a:chExt cx="0" cy="0"/>
        </a:xfrm>
      </p:grpSpPr>
      <p:sp>
        <p:nvSpPr>
          <p:cNvPr id="2" name="標題 1"/>
          <p:cNvSpPr>
            <a:spLocks noGrp="1"/>
          </p:cNvSpPr>
          <p:nvPr>
            <p:ph type="title"/>
          </p:nvPr>
        </p:nvSpPr>
        <p:spPr>
          <a:xfrm>
            <a:off x="457200" y="274638"/>
            <a:ext cx="8229600" cy="1143000"/>
          </a:xfrm>
        </p:spPr>
        <p:txBody>
          <a:bodyPr/>
          <a:lstStyle/>
          <a:p>
            <a:r>
              <a:rPr lang="zh-TW" altLang="en-US" smtClean="0"/>
              <a:t>按一下以編輯母片標題樣式</a:t>
            </a:r>
            <a:endParaRPr lang="zh-TW" altLang="en-US"/>
          </a:p>
        </p:txBody>
      </p:sp>
      <p:sp>
        <p:nvSpPr>
          <p:cNvPr id="3" name="文字版面配置區 2"/>
          <p:cNvSpPr>
            <a:spLocks noGrp="1"/>
          </p:cNvSpPr>
          <p:nvPr>
            <p:ph type="body" sz="half" idx="1"/>
          </p:nvPr>
        </p:nvSpPr>
        <p:spPr>
          <a:xfrm>
            <a:off x="457200" y="1266825"/>
            <a:ext cx="4038600" cy="485933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媒體版面配置區 3"/>
          <p:cNvSpPr>
            <a:spLocks noGrp="1"/>
          </p:cNvSpPr>
          <p:nvPr>
            <p:ph type="media" sz="half" idx="2"/>
          </p:nvPr>
        </p:nvSpPr>
        <p:spPr>
          <a:xfrm>
            <a:off x="4648200" y="1266825"/>
            <a:ext cx="4038600" cy="4859338"/>
          </a:xfrm>
        </p:spPr>
        <p:txBody>
          <a:bodyPr/>
          <a:lstStyle/>
          <a:p>
            <a:pPr lvl="0"/>
            <a:endParaRPr lang="zh-TW" altLang="en-US" noProof="0" smtClean="0"/>
          </a:p>
        </p:txBody>
      </p:sp>
      <p:sp>
        <p:nvSpPr>
          <p:cNvPr id="5" name="Rectangle 19"/>
          <p:cNvSpPr>
            <a:spLocks noGrp="1" noChangeArrowheads="1"/>
          </p:cNvSpPr>
          <p:nvPr>
            <p:ph type="sldNum" sz="quarter" idx="10"/>
          </p:nvPr>
        </p:nvSpPr>
        <p:spPr>
          <a:ln/>
        </p:spPr>
        <p:txBody>
          <a:bodyPr/>
          <a:lstStyle>
            <a:lvl1pPr>
              <a:defRPr/>
            </a:lvl1pPr>
          </a:lstStyle>
          <a:p>
            <a:pPr>
              <a:defRPr/>
            </a:pPr>
            <a:fld id="{BAEF5740-8137-4251-A802-16C36EFE7786}" type="slidenum">
              <a:rPr lang="en-US" altLang="zh-TW"/>
              <a:pPr>
                <a:defRPr/>
              </a:pPr>
              <a:t>‹#›</a:t>
            </a:fld>
            <a:endParaRPr lang="en-US" altLang="zh-TW"/>
          </a:p>
        </p:txBody>
      </p:sp>
    </p:spTree>
    <p:extLst>
      <p:ext uri="{BB962C8B-B14F-4D97-AF65-F5344CB8AC3E}">
        <p14:creationId xmlns:p14="http://schemas.microsoft.com/office/powerpoint/2010/main" val="40203346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Only" preserve="1">
  <p:cSld name="物件">
    <p:spTree>
      <p:nvGrpSpPr>
        <p:cNvPr id="1" name=""/>
        <p:cNvGrpSpPr/>
        <p:nvPr/>
      </p:nvGrpSpPr>
      <p:grpSpPr>
        <a:xfrm>
          <a:off x="0" y="0"/>
          <a:ext cx="0" cy="0"/>
          <a:chOff x="0" y="0"/>
          <a:chExt cx="0" cy="0"/>
        </a:xfrm>
      </p:grpSpPr>
      <p:sp>
        <p:nvSpPr>
          <p:cNvPr id="2" name="內容版面配置區 1"/>
          <p:cNvSpPr>
            <a:spLocks noGrp="1"/>
          </p:cNvSpPr>
          <p:nvPr>
            <p:ph/>
          </p:nvPr>
        </p:nvSpPr>
        <p:spPr>
          <a:xfrm>
            <a:off x="457200" y="274638"/>
            <a:ext cx="8229600" cy="5851525"/>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3" name="Rectangle 19"/>
          <p:cNvSpPr>
            <a:spLocks noGrp="1" noChangeArrowheads="1"/>
          </p:cNvSpPr>
          <p:nvPr>
            <p:ph type="sldNum" sz="quarter" idx="10"/>
          </p:nvPr>
        </p:nvSpPr>
        <p:spPr>
          <a:ln/>
        </p:spPr>
        <p:txBody>
          <a:bodyPr/>
          <a:lstStyle>
            <a:lvl1pPr>
              <a:defRPr/>
            </a:lvl1pPr>
          </a:lstStyle>
          <a:p>
            <a:pPr>
              <a:defRPr/>
            </a:pPr>
            <a:fld id="{ADD3E085-BC04-43BB-B879-B4BB9E6F2275}" type="slidenum">
              <a:rPr lang="en-US" altLang="zh-TW"/>
              <a:pPr>
                <a:defRPr/>
              </a:pPr>
              <a:t>‹#›</a:t>
            </a:fld>
            <a:endParaRPr lang="en-US" altLang="zh-TW"/>
          </a:p>
        </p:txBody>
      </p:sp>
    </p:spTree>
    <p:extLst>
      <p:ext uri="{BB962C8B-B14F-4D97-AF65-F5344CB8AC3E}">
        <p14:creationId xmlns:p14="http://schemas.microsoft.com/office/powerpoint/2010/main" val="98595390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_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68630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98108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Only">
  <p:cSld name="物件">
    <p:spTree>
      <p:nvGrpSpPr>
        <p:cNvPr id="1" name=""/>
        <p:cNvGrpSpPr/>
        <p:nvPr/>
      </p:nvGrpSpPr>
      <p:grpSpPr>
        <a:xfrm>
          <a:off x="0" y="0"/>
          <a:ext cx="0" cy="0"/>
          <a:chOff x="0" y="0"/>
          <a:chExt cx="0" cy="0"/>
        </a:xfrm>
      </p:grpSpPr>
      <p:sp>
        <p:nvSpPr>
          <p:cNvPr id="2" name="內容版面配置區 1"/>
          <p:cNvSpPr>
            <a:spLocks noGrp="1"/>
          </p:cNvSpPr>
          <p:nvPr>
            <p:ph/>
          </p:nvPr>
        </p:nvSpPr>
        <p:spPr>
          <a:xfrm>
            <a:off x="457200" y="274669"/>
            <a:ext cx="8229600" cy="5851525"/>
          </a:xfrm>
          <a:prstGeom prst="rect">
            <a:avLst/>
          </a:prstGeo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Tree>
    <p:extLst>
      <p:ext uri="{BB962C8B-B14F-4D97-AF65-F5344CB8AC3E}">
        <p14:creationId xmlns:p14="http://schemas.microsoft.com/office/powerpoint/2010/main" val="211205621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685800" y="2130425"/>
            <a:ext cx="7772400" cy="1470025"/>
          </a:xfrm>
        </p:spPr>
        <p:txBody>
          <a:bodyPr/>
          <a:lstStyle/>
          <a:p>
            <a:r>
              <a:rPr lang="zh-TW" altLang="en-US" smtClean="0"/>
              <a:t>按一下以編輯母片標題樣式</a:t>
            </a:r>
            <a:endParaRPr lang="zh-TW" altLang="en-US"/>
          </a:p>
        </p:txBody>
      </p:sp>
      <p:sp>
        <p:nvSpPr>
          <p:cNvPr id="3" name="副標題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TW" altLang="en-US" smtClean="0"/>
              <a:t>按一下以編輯母片副標題樣式</a:t>
            </a:r>
            <a:endParaRPr lang="zh-TW" altLang="en-US"/>
          </a:p>
        </p:txBody>
      </p:sp>
      <p:sp>
        <p:nvSpPr>
          <p:cNvPr id="4" name="Rectangle 19"/>
          <p:cNvSpPr>
            <a:spLocks noGrp="1" noChangeArrowheads="1"/>
          </p:cNvSpPr>
          <p:nvPr>
            <p:ph type="sldNum" sz="quarter" idx="10"/>
          </p:nvPr>
        </p:nvSpPr>
        <p:spPr>
          <a:ln/>
        </p:spPr>
        <p:txBody>
          <a:bodyPr/>
          <a:lstStyle>
            <a:lvl1pPr>
              <a:defRPr/>
            </a:lvl1pPr>
          </a:lstStyle>
          <a:p>
            <a:pPr>
              <a:defRPr/>
            </a:pPr>
            <a:fld id="{FCFBE8D5-D0AC-4FF2-BABE-9F53E6A6150E}" type="slidenum">
              <a:rPr lang="en-US" altLang="zh-TW"/>
              <a:pPr>
                <a:defRPr/>
              </a:pPr>
              <a:t>‹#›</a:t>
            </a:fld>
            <a:endParaRPr lang="en-US" altLang="zh-TW"/>
          </a:p>
        </p:txBody>
      </p:sp>
    </p:spTree>
    <p:extLst>
      <p:ext uri="{BB962C8B-B14F-4D97-AF65-F5344CB8AC3E}">
        <p14:creationId xmlns:p14="http://schemas.microsoft.com/office/powerpoint/2010/main" val="17116815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Rectangle 19"/>
          <p:cNvSpPr>
            <a:spLocks noGrp="1" noChangeArrowheads="1"/>
          </p:cNvSpPr>
          <p:nvPr>
            <p:ph type="sldNum" sz="quarter" idx="10"/>
          </p:nvPr>
        </p:nvSpPr>
        <p:spPr>
          <a:ln/>
        </p:spPr>
        <p:txBody>
          <a:bodyPr/>
          <a:lstStyle>
            <a:lvl1pPr>
              <a:defRPr/>
            </a:lvl1pPr>
          </a:lstStyle>
          <a:p>
            <a:pPr>
              <a:defRPr/>
            </a:pPr>
            <a:fld id="{DF859D24-6458-457B-9D76-E75FD5FC28BE}" type="slidenum">
              <a:rPr lang="en-US" altLang="zh-TW"/>
              <a:pPr>
                <a:defRPr/>
              </a:pPr>
              <a:t>‹#›</a:t>
            </a:fld>
            <a:endParaRPr lang="en-US" altLang="zh-TW"/>
          </a:p>
        </p:txBody>
      </p:sp>
    </p:spTree>
    <p:extLst>
      <p:ext uri="{BB962C8B-B14F-4D97-AF65-F5344CB8AC3E}">
        <p14:creationId xmlns:p14="http://schemas.microsoft.com/office/powerpoint/2010/main" val="429363860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722313" y="4406900"/>
            <a:ext cx="7772400" cy="1362075"/>
          </a:xfrm>
        </p:spPr>
        <p:txBody>
          <a:bodyPr anchor="t"/>
          <a:lstStyle>
            <a:lvl1pPr algn="l">
              <a:defRPr sz="4000" b="1" cap="all"/>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TW" altLang="en-US" smtClean="0"/>
              <a:t>按一下以編輯母片文字樣式</a:t>
            </a:r>
          </a:p>
        </p:txBody>
      </p:sp>
      <p:sp>
        <p:nvSpPr>
          <p:cNvPr id="4" name="Rectangle 19"/>
          <p:cNvSpPr>
            <a:spLocks noGrp="1" noChangeArrowheads="1"/>
          </p:cNvSpPr>
          <p:nvPr>
            <p:ph type="sldNum" sz="quarter" idx="10"/>
          </p:nvPr>
        </p:nvSpPr>
        <p:spPr>
          <a:ln/>
        </p:spPr>
        <p:txBody>
          <a:bodyPr/>
          <a:lstStyle>
            <a:lvl1pPr>
              <a:defRPr/>
            </a:lvl1pPr>
          </a:lstStyle>
          <a:p>
            <a:pPr>
              <a:defRPr/>
            </a:pPr>
            <a:fld id="{73C1E1D9-8048-4129-875A-82B090CA02E1}" type="slidenum">
              <a:rPr lang="en-US" altLang="zh-TW"/>
              <a:pPr>
                <a:defRPr/>
              </a:pPr>
              <a:t>‹#›</a:t>
            </a:fld>
            <a:endParaRPr lang="en-US" altLang="zh-TW"/>
          </a:p>
        </p:txBody>
      </p:sp>
    </p:spTree>
    <p:extLst>
      <p:ext uri="{BB962C8B-B14F-4D97-AF65-F5344CB8AC3E}">
        <p14:creationId xmlns:p14="http://schemas.microsoft.com/office/powerpoint/2010/main" val="160703994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sz="half" idx="1"/>
          </p:nvPr>
        </p:nvSpPr>
        <p:spPr>
          <a:xfrm>
            <a:off x="457200" y="1266825"/>
            <a:ext cx="4038600" cy="4859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4648200" y="1266825"/>
            <a:ext cx="4038600" cy="4859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Rectangle 19"/>
          <p:cNvSpPr>
            <a:spLocks noGrp="1" noChangeArrowheads="1"/>
          </p:cNvSpPr>
          <p:nvPr>
            <p:ph type="sldNum" sz="quarter" idx="10"/>
          </p:nvPr>
        </p:nvSpPr>
        <p:spPr>
          <a:ln/>
        </p:spPr>
        <p:txBody>
          <a:bodyPr/>
          <a:lstStyle>
            <a:lvl1pPr>
              <a:defRPr/>
            </a:lvl1pPr>
          </a:lstStyle>
          <a:p>
            <a:pPr>
              <a:defRPr/>
            </a:pPr>
            <a:fld id="{1A44E9F6-E3AD-4470-ADEF-2C1F94AB4194}" type="slidenum">
              <a:rPr lang="en-US" altLang="zh-TW"/>
              <a:pPr>
                <a:defRPr/>
              </a:pPr>
              <a:t>‹#›</a:t>
            </a:fld>
            <a:endParaRPr lang="en-US" altLang="zh-TW"/>
          </a:p>
        </p:txBody>
      </p:sp>
    </p:spTree>
    <p:extLst>
      <p:ext uri="{BB962C8B-B14F-4D97-AF65-F5344CB8AC3E}">
        <p14:creationId xmlns:p14="http://schemas.microsoft.com/office/powerpoint/2010/main" val="1644259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4" name="內容版面配置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文字版面配置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6" name="內容版面配置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7" name="Rectangle 19"/>
          <p:cNvSpPr>
            <a:spLocks noGrp="1" noChangeArrowheads="1"/>
          </p:cNvSpPr>
          <p:nvPr>
            <p:ph type="sldNum" sz="quarter" idx="10"/>
          </p:nvPr>
        </p:nvSpPr>
        <p:spPr>
          <a:ln/>
        </p:spPr>
        <p:txBody>
          <a:bodyPr/>
          <a:lstStyle>
            <a:lvl1pPr>
              <a:defRPr/>
            </a:lvl1pPr>
          </a:lstStyle>
          <a:p>
            <a:pPr>
              <a:defRPr/>
            </a:pPr>
            <a:fld id="{9D8E3EB1-0B7F-4B40-9FDB-3101740423EE}" type="slidenum">
              <a:rPr lang="en-US" altLang="zh-TW"/>
              <a:pPr>
                <a:defRPr/>
              </a:pPr>
              <a:t>‹#›</a:t>
            </a:fld>
            <a:endParaRPr lang="en-US" altLang="zh-TW"/>
          </a:p>
        </p:txBody>
      </p:sp>
    </p:spTree>
    <p:extLst>
      <p:ext uri="{BB962C8B-B14F-4D97-AF65-F5344CB8AC3E}">
        <p14:creationId xmlns:p14="http://schemas.microsoft.com/office/powerpoint/2010/main" val="30971771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Rectangle 19"/>
          <p:cNvSpPr>
            <a:spLocks noGrp="1" noChangeArrowheads="1"/>
          </p:cNvSpPr>
          <p:nvPr>
            <p:ph type="sldNum" sz="quarter" idx="10"/>
          </p:nvPr>
        </p:nvSpPr>
        <p:spPr>
          <a:ln/>
        </p:spPr>
        <p:txBody>
          <a:bodyPr/>
          <a:lstStyle>
            <a:lvl1pPr>
              <a:defRPr/>
            </a:lvl1pPr>
          </a:lstStyle>
          <a:p>
            <a:pPr>
              <a:defRPr/>
            </a:pPr>
            <a:fld id="{3C2A47E3-93D2-4FD9-ACBE-C8F60D03C069}" type="slidenum">
              <a:rPr lang="en-US" altLang="zh-TW"/>
              <a:pPr>
                <a:defRPr/>
              </a:pPr>
              <a:t>‹#›</a:t>
            </a:fld>
            <a:endParaRPr lang="en-US" altLang="zh-TW"/>
          </a:p>
        </p:txBody>
      </p:sp>
    </p:spTree>
    <p:extLst>
      <p:ext uri="{BB962C8B-B14F-4D97-AF65-F5344CB8AC3E}">
        <p14:creationId xmlns:p14="http://schemas.microsoft.com/office/powerpoint/2010/main" val="223555910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19"/>
          <p:cNvSpPr>
            <a:spLocks noGrp="1" noChangeArrowheads="1"/>
          </p:cNvSpPr>
          <p:nvPr>
            <p:ph type="sldNum" sz="quarter" idx="10"/>
          </p:nvPr>
        </p:nvSpPr>
        <p:spPr>
          <a:ln/>
        </p:spPr>
        <p:txBody>
          <a:bodyPr/>
          <a:lstStyle>
            <a:lvl1pPr>
              <a:defRPr/>
            </a:lvl1pPr>
          </a:lstStyle>
          <a:p>
            <a:pPr>
              <a:defRPr/>
            </a:pPr>
            <a:fld id="{5B49887E-F265-42B7-BD4E-C86A0531C2FA}" type="slidenum">
              <a:rPr lang="en-US" altLang="zh-TW"/>
              <a:pPr>
                <a:defRPr/>
              </a:pPr>
              <a:t>‹#›</a:t>
            </a:fld>
            <a:endParaRPr lang="en-US" altLang="zh-TW"/>
          </a:p>
        </p:txBody>
      </p:sp>
    </p:spTree>
    <p:extLst>
      <p:ext uri="{BB962C8B-B14F-4D97-AF65-F5344CB8AC3E}">
        <p14:creationId xmlns:p14="http://schemas.microsoft.com/office/powerpoint/2010/main" val="196280339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457200" y="273050"/>
            <a:ext cx="3008313" cy="1162050"/>
          </a:xfrm>
        </p:spPr>
        <p:txBody>
          <a:bodyPr anchor="b"/>
          <a:lstStyle>
            <a:lvl1pPr algn="l">
              <a:defRPr sz="2000" b="1"/>
            </a:lvl1pPr>
          </a:lstStyle>
          <a:p>
            <a:r>
              <a:rPr lang="zh-TW" altLang="en-US" smtClean="0"/>
              <a:t>按一下以編輯母片標題樣式</a:t>
            </a:r>
            <a:endParaRPr lang="zh-TW" altLang="en-US"/>
          </a:p>
        </p:txBody>
      </p:sp>
      <p:sp>
        <p:nvSpPr>
          <p:cNvPr id="3" name="內容版面配置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文字版面配置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Rectangle 19"/>
          <p:cNvSpPr>
            <a:spLocks noGrp="1" noChangeArrowheads="1"/>
          </p:cNvSpPr>
          <p:nvPr>
            <p:ph type="sldNum" sz="quarter" idx="10"/>
          </p:nvPr>
        </p:nvSpPr>
        <p:spPr>
          <a:ln/>
        </p:spPr>
        <p:txBody>
          <a:bodyPr/>
          <a:lstStyle>
            <a:lvl1pPr>
              <a:defRPr/>
            </a:lvl1pPr>
          </a:lstStyle>
          <a:p>
            <a:pPr>
              <a:defRPr/>
            </a:pPr>
            <a:fld id="{78F49934-2BF7-4A2F-8EAD-C90F584CAB8E}" type="slidenum">
              <a:rPr lang="en-US" altLang="zh-TW"/>
              <a:pPr>
                <a:defRPr/>
              </a:pPr>
              <a:t>‹#›</a:t>
            </a:fld>
            <a:endParaRPr lang="en-US" altLang="zh-TW"/>
          </a:p>
        </p:txBody>
      </p:sp>
    </p:spTree>
    <p:extLst>
      <p:ext uri="{BB962C8B-B14F-4D97-AF65-F5344CB8AC3E}">
        <p14:creationId xmlns:p14="http://schemas.microsoft.com/office/powerpoint/2010/main" val="176631750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1792288" y="4800600"/>
            <a:ext cx="5486400" cy="566738"/>
          </a:xfrm>
        </p:spPr>
        <p:txBody>
          <a:bodyPr anchor="b"/>
          <a:lstStyle>
            <a:lvl1pPr algn="l">
              <a:defRPr sz="2000" b="1"/>
            </a:lvl1pPr>
          </a:lstStyle>
          <a:p>
            <a:r>
              <a:rPr lang="zh-TW" altLang="en-US" smtClean="0"/>
              <a:t>按一下以編輯母片標題樣式</a:t>
            </a:r>
            <a:endParaRPr lang="zh-TW" altLang="en-US"/>
          </a:p>
        </p:txBody>
      </p:sp>
      <p:sp>
        <p:nvSpPr>
          <p:cNvPr id="3" name="圖片版面配置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TW" altLang="en-US" noProof="0" smtClean="0"/>
          </a:p>
        </p:txBody>
      </p:sp>
      <p:sp>
        <p:nvSpPr>
          <p:cNvPr id="4" name="文字版面配置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Rectangle 19"/>
          <p:cNvSpPr>
            <a:spLocks noGrp="1" noChangeArrowheads="1"/>
          </p:cNvSpPr>
          <p:nvPr>
            <p:ph type="sldNum" sz="quarter" idx="10"/>
          </p:nvPr>
        </p:nvSpPr>
        <p:spPr>
          <a:ln/>
        </p:spPr>
        <p:txBody>
          <a:bodyPr/>
          <a:lstStyle>
            <a:lvl1pPr>
              <a:defRPr/>
            </a:lvl1pPr>
          </a:lstStyle>
          <a:p>
            <a:pPr>
              <a:defRPr/>
            </a:pPr>
            <a:fld id="{FE711DCF-6C89-42DF-930D-148EA578FEB6}" type="slidenum">
              <a:rPr lang="en-US" altLang="zh-TW"/>
              <a:pPr>
                <a:defRPr/>
              </a:pPr>
              <a:t>‹#›</a:t>
            </a:fld>
            <a:endParaRPr lang="en-US" altLang="zh-TW"/>
          </a:p>
        </p:txBody>
      </p:sp>
    </p:spTree>
    <p:extLst>
      <p:ext uri="{BB962C8B-B14F-4D97-AF65-F5344CB8AC3E}">
        <p14:creationId xmlns:p14="http://schemas.microsoft.com/office/powerpoint/2010/main" val="85271963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Rectangle 19"/>
          <p:cNvSpPr>
            <a:spLocks noGrp="1" noChangeArrowheads="1"/>
          </p:cNvSpPr>
          <p:nvPr>
            <p:ph type="sldNum" sz="quarter" idx="10"/>
          </p:nvPr>
        </p:nvSpPr>
        <p:spPr>
          <a:ln/>
        </p:spPr>
        <p:txBody>
          <a:bodyPr/>
          <a:lstStyle>
            <a:lvl1pPr>
              <a:defRPr/>
            </a:lvl1pPr>
          </a:lstStyle>
          <a:p>
            <a:pPr>
              <a:defRPr/>
            </a:pPr>
            <a:fld id="{95BB3C48-1A96-48C7-8A5E-1C63BE0DC966}" type="slidenum">
              <a:rPr lang="en-US" altLang="zh-TW"/>
              <a:pPr>
                <a:defRPr/>
              </a:pPr>
              <a:t>‹#›</a:t>
            </a:fld>
            <a:endParaRPr lang="en-US" altLang="zh-TW"/>
          </a:p>
        </p:txBody>
      </p:sp>
    </p:spTree>
    <p:extLst>
      <p:ext uri="{BB962C8B-B14F-4D97-AF65-F5344CB8AC3E}">
        <p14:creationId xmlns:p14="http://schemas.microsoft.com/office/powerpoint/2010/main" val="3242152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685800" y="2130425"/>
            <a:ext cx="7772400" cy="1470025"/>
          </a:xfrm>
        </p:spPr>
        <p:txBody>
          <a:bodyPr/>
          <a:lstStyle/>
          <a:p>
            <a:r>
              <a:rPr lang="zh-TW" altLang="en-US" smtClean="0"/>
              <a:t>按一下以編輯母片標題樣式</a:t>
            </a:r>
            <a:endParaRPr lang="zh-TW" altLang="en-US"/>
          </a:p>
        </p:txBody>
      </p:sp>
      <p:sp>
        <p:nvSpPr>
          <p:cNvPr id="3" name="副標題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TW" altLang="en-US" smtClean="0"/>
              <a:t>按一下以編輯母片副標題樣式</a:t>
            </a:r>
            <a:endParaRPr lang="zh-TW" altLang="en-US"/>
          </a:p>
        </p:txBody>
      </p:sp>
      <p:sp>
        <p:nvSpPr>
          <p:cNvPr id="4" name="Rectangle 19"/>
          <p:cNvSpPr>
            <a:spLocks noGrp="1" noChangeArrowheads="1"/>
          </p:cNvSpPr>
          <p:nvPr>
            <p:ph type="sldNum" sz="quarter" idx="10"/>
          </p:nvPr>
        </p:nvSpPr>
        <p:spPr>
          <a:ln/>
        </p:spPr>
        <p:txBody>
          <a:bodyPr/>
          <a:lstStyle>
            <a:lvl1pPr>
              <a:defRPr/>
            </a:lvl1pPr>
          </a:lstStyle>
          <a:p>
            <a:pPr>
              <a:defRPr/>
            </a:pPr>
            <a:fld id="{FCFBE8D5-D0AC-4FF2-BABE-9F53E6A6150E}" type="slidenum">
              <a:rPr lang="en-US" altLang="zh-TW"/>
              <a:pPr>
                <a:defRPr/>
              </a:pPr>
              <a:t>‹#›</a:t>
            </a:fld>
            <a:endParaRPr lang="en-US" altLang="zh-TW"/>
          </a:p>
        </p:txBody>
      </p:sp>
    </p:spTree>
    <p:extLst>
      <p:ext uri="{BB962C8B-B14F-4D97-AF65-F5344CB8AC3E}">
        <p14:creationId xmlns:p14="http://schemas.microsoft.com/office/powerpoint/2010/main" val="187956792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29400" y="274638"/>
            <a:ext cx="2057400" cy="5851525"/>
          </a:xfrm>
        </p:spPr>
        <p:txBody>
          <a:bodyPr vert="eaVert"/>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a:xfrm>
            <a:off x="457200" y="274638"/>
            <a:ext cx="6019800" cy="5851525"/>
          </a:xfrm>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Rectangle 19"/>
          <p:cNvSpPr>
            <a:spLocks noGrp="1" noChangeArrowheads="1"/>
          </p:cNvSpPr>
          <p:nvPr>
            <p:ph type="sldNum" sz="quarter" idx="10"/>
          </p:nvPr>
        </p:nvSpPr>
        <p:spPr>
          <a:ln/>
        </p:spPr>
        <p:txBody>
          <a:bodyPr/>
          <a:lstStyle>
            <a:lvl1pPr>
              <a:defRPr/>
            </a:lvl1pPr>
          </a:lstStyle>
          <a:p>
            <a:pPr>
              <a:defRPr/>
            </a:pPr>
            <a:fld id="{10970BAF-6AD7-4B1E-96EB-57749E81BBCF}" type="slidenum">
              <a:rPr lang="en-US" altLang="zh-TW"/>
              <a:pPr>
                <a:defRPr/>
              </a:pPr>
              <a:t>‹#›</a:t>
            </a:fld>
            <a:endParaRPr lang="en-US" altLang="zh-TW"/>
          </a:p>
        </p:txBody>
      </p:sp>
    </p:spTree>
    <p:extLst>
      <p:ext uri="{BB962C8B-B14F-4D97-AF65-F5344CB8AC3E}">
        <p14:creationId xmlns:p14="http://schemas.microsoft.com/office/powerpoint/2010/main" val="205810224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bl" preserve="1">
  <p:cSld name="標題及表格">
    <p:spTree>
      <p:nvGrpSpPr>
        <p:cNvPr id="1" name=""/>
        <p:cNvGrpSpPr/>
        <p:nvPr/>
      </p:nvGrpSpPr>
      <p:grpSpPr>
        <a:xfrm>
          <a:off x="0" y="0"/>
          <a:ext cx="0" cy="0"/>
          <a:chOff x="0" y="0"/>
          <a:chExt cx="0" cy="0"/>
        </a:xfrm>
      </p:grpSpPr>
      <p:sp>
        <p:nvSpPr>
          <p:cNvPr id="2" name="標題 1"/>
          <p:cNvSpPr>
            <a:spLocks noGrp="1"/>
          </p:cNvSpPr>
          <p:nvPr>
            <p:ph type="title"/>
          </p:nvPr>
        </p:nvSpPr>
        <p:spPr>
          <a:xfrm>
            <a:off x="457200" y="274638"/>
            <a:ext cx="8229600" cy="1143000"/>
          </a:xfrm>
        </p:spPr>
        <p:txBody>
          <a:bodyPr/>
          <a:lstStyle/>
          <a:p>
            <a:r>
              <a:rPr lang="zh-TW" altLang="en-US" smtClean="0"/>
              <a:t>按一下以編輯母片標題樣式</a:t>
            </a:r>
            <a:endParaRPr lang="zh-TW" altLang="en-US"/>
          </a:p>
        </p:txBody>
      </p:sp>
      <p:sp>
        <p:nvSpPr>
          <p:cNvPr id="3" name="表格版面配置區 2"/>
          <p:cNvSpPr>
            <a:spLocks noGrp="1"/>
          </p:cNvSpPr>
          <p:nvPr>
            <p:ph type="tbl" idx="1"/>
          </p:nvPr>
        </p:nvSpPr>
        <p:spPr>
          <a:xfrm>
            <a:off x="457200" y="1266825"/>
            <a:ext cx="8229600" cy="4859338"/>
          </a:xfrm>
        </p:spPr>
        <p:txBody>
          <a:bodyPr/>
          <a:lstStyle/>
          <a:p>
            <a:pPr lvl="0"/>
            <a:endParaRPr lang="zh-TW" altLang="en-US" noProof="0" smtClean="0"/>
          </a:p>
        </p:txBody>
      </p:sp>
      <p:sp>
        <p:nvSpPr>
          <p:cNvPr id="4" name="Rectangle 19"/>
          <p:cNvSpPr>
            <a:spLocks noGrp="1" noChangeArrowheads="1"/>
          </p:cNvSpPr>
          <p:nvPr>
            <p:ph type="sldNum" sz="quarter" idx="10"/>
          </p:nvPr>
        </p:nvSpPr>
        <p:spPr>
          <a:ln/>
        </p:spPr>
        <p:txBody>
          <a:bodyPr/>
          <a:lstStyle>
            <a:lvl1pPr>
              <a:defRPr/>
            </a:lvl1pPr>
          </a:lstStyle>
          <a:p>
            <a:pPr>
              <a:defRPr/>
            </a:pPr>
            <a:fld id="{C5ACB953-3950-4420-A519-A12334D1E1FD}" type="slidenum">
              <a:rPr lang="en-US" altLang="zh-TW"/>
              <a:pPr>
                <a:defRPr/>
              </a:pPr>
              <a:t>‹#›</a:t>
            </a:fld>
            <a:endParaRPr lang="en-US" altLang="zh-TW"/>
          </a:p>
        </p:txBody>
      </p:sp>
    </p:spTree>
    <p:extLst>
      <p:ext uri="{BB962C8B-B14F-4D97-AF65-F5344CB8AC3E}">
        <p14:creationId xmlns:p14="http://schemas.microsoft.com/office/powerpoint/2010/main" val="168816753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xAndObj" preserve="1">
  <p:cSld name="標題，文字及物件">
    <p:spTree>
      <p:nvGrpSpPr>
        <p:cNvPr id="1" name=""/>
        <p:cNvGrpSpPr/>
        <p:nvPr/>
      </p:nvGrpSpPr>
      <p:grpSpPr>
        <a:xfrm>
          <a:off x="0" y="0"/>
          <a:ext cx="0" cy="0"/>
          <a:chOff x="0" y="0"/>
          <a:chExt cx="0" cy="0"/>
        </a:xfrm>
      </p:grpSpPr>
      <p:sp>
        <p:nvSpPr>
          <p:cNvPr id="2" name="標題 1"/>
          <p:cNvSpPr>
            <a:spLocks noGrp="1"/>
          </p:cNvSpPr>
          <p:nvPr>
            <p:ph type="title"/>
          </p:nvPr>
        </p:nvSpPr>
        <p:spPr>
          <a:xfrm>
            <a:off x="457200" y="274638"/>
            <a:ext cx="8229600" cy="1143000"/>
          </a:xfrm>
        </p:spPr>
        <p:txBody>
          <a:bodyPr/>
          <a:lstStyle/>
          <a:p>
            <a:r>
              <a:rPr lang="zh-TW" altLang="en-US" smtClean="0"/>
              <a:t>按一下以編輯母片標題樣式</a:t>
            </a:r>
            <a:endParaRPr lang="zh-TW" altLang="en-US"/>
          </a:p>
        </p:txBody>
      </p:sp>
      <p:sp>
        <p:nvSpPr>
          <p:cNvPr id="3" name="文字版面配置區 2"/>
          <p:cNvSpPr>
            <a:spLocks noGrp="1"/>
          </p:cNvSpPr>
          <p:nvPr>
            <p:ph type="body" sz="half" idx="1"/>
          </p:nvPr>
        </p:nvSpPr>
        <p:spPr>
          <a:xfrm>
            <a:off x="457200" y="1266825"/>
            <a:ext cx="4038600" cy="485933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4648200" y="1266825"/>
            <a:ext cx="4038600" cy="485933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Rectangle 19"/>
          <p:cNvSpPr>
            <a:spLocks noGrp="1" noChangeArrowheads="1"/>
          </p:cNvSpPr>
          <p:nvPr>
            <p:ph type="sldNum" sz="quarter" idx="10"/>
          </p:nvPr>
        </p:nvSpPr>
        <p:spPr>
          <a:ln/>
        </p:spPr>
        <p:txBody>
          <a:bodyPr/>
          <a:lstStyle>
            <a:lvl1pPr>
              <a:defRPr/>
            </a:lvl1pPr>
          </a:lstStyle>
          <a:p>
            <a:pPr>
              <a:defRPr/>
            </a:pPr>
            <a:fld id="{F94B04E3-FD9F-449F-AE19-C325EBC4DFEC}" type="slidenum">
              <a:rPr lang="en-US" altLang="zh-TW"/>
              <a:pPr>
                <a:defRPr/>
              </a:pPr>
              <a:t>‹#›</a:t>
            </a:fld>
            <a:endParaRPr lang="en-US" altLang="zh-TW"/>
          </a:p>
        </p:txBody>
      </p:sp>
    </p:spTree>
    <p:extLst>
      <p:ext uri="{BB962C8B-B14F-4D97-AF65-F5344CB8AC3E}">
        <p14:creationId xmlns:p14="http://schemas.microsoft.com/office/powerpoint/2010/main" val="35171259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xAndMedia" preserve="1">
  <p:cSld name="標題，文字及多媒體項目">
    <p:spTree>
      <p:nvGrpSpPr>
        <p:cNvPr id="1" name=""/>
        <p:cNvGrpSpPr/>
        <p:nvPr/>
      </p:nvGrpSpPr>
      <p:grpSpPr>
        <a:xfrm>
          <a:off x="0" y="0"/>
          <a:ext cx="0" cy="0"/>
          <a:chOff x="0" y="0"/>
          <a:chExt cx="0" cy="0"/>
        </a:xfrm>
      </p:grpSpPr>
      <p:sp>
        <p:nvSpPr>
          <p:cNvPr id="2" name="標題 1"/>
          <p:cNvSpPr>
            <a:spLocks noGrp="1"/>
          </p:cNvSpPr>
          <p:nvPr>
            <p:ph type="title"/>
          </p:nvPr>
        </p:nvSpPr>
        <p:spPr>
          <a:xfrm>
            <a:off x="457200" y="274638"/>
            <a:ext cx="8229600" cy="1143000"/>
          </a:xfrm>
        </p:spPr>
        <p:txBody>
          <a:bodyPr/>
          <a:lstStyle/>
          <a:p>
            <a:r>
              <a:rPr lang="zh-TW" altLang="en-US" smtClean="0"/>
              <a:t>按一下以編輯母片標題樣式</a:t>
            </a:r>
            <a:endParaRPr lang="zh-TW" altLang="en-US"/>
          </a:p>
        </p:txBody>
      </p:sp>
      <p:sp>
        <p:nvSpPr>
          <p:cNvPr id="3" name="文字版面配置區 2"/>
          <p:cNvSpPr>
            <a:spLocks noGrp="1"/>
          </p:cNvSpPr>
          <p:nvPr>
            <p:ph type="body" sz="half" idx="1"/>
          </p:nvPr>
        </p:nvSpPr>
        <p:spPr>
          <a:xfrm>
            <a:off x="457200" y="1266825"/>
            <a:ext cx="4038600" cy="485933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媒體版面配置區 3"/>
          <p:cNvSpPr>
            <a:spLocks noGrp="1"/>
          </p:cNvSpPr>
          <p:nvPr>
            <p:ph type="media" sz="half" idx="2"/>
          </p:nvPr>
        </p:nvSpPr>
        <p:spPr>
          <a:xfrm>
            <a:off x="4648200" y="1266825"/>
            <a:ext cx="4038600" cy="4859338"/>
          </a:xfrm>
        </p:spPr>
        <p:txBody>
          <a:bodyPr/>
          <a:lstStyle/>
          <a:p>
            <a:pPr lvl="0"/>
            <a:endParaRPr lang="zh-TW" altLang="en-US" noProof="0" smtClean="0"/>
          </a:p>
        </p:txBody>
      </p:sp>
      <p:sp>
        <p:nvSpPr>
          <p:cNvPr id="5" name="Rectangle 19"/>
          <p:cNvSpPr>
            <a:spLocks noGrp="1" noChangeArrowheads="1"/>
          </p:cNvSpPr>
          <p:nvPr>
            <p:ph type="sldNum" sz="quarter" idx="10"/>
          </p:nvPr>
        </p:nvSpPr>
        <p:spPr>
          <a:ln/>
        </p:spPr>
        <p:txBody>
          <a:bodyPr/>
          <a:lstStyle>
            <a:lvl1pPr>
              <a:defRPr/>
            </a:lvl1pPr>
          </a:lstStyle>
          <a:p>
            <a:pPr>
              <a:defRPr/>
            </a:pPr>
            <a:fld id="{BAEF5740-8137-4251-A802-16C36EFE7786}" type="slidenum">
              <a:rPr lang="en-US" altLang="zh-TW"/>
              <a:pPr>
                <a:defRPr/>
              </a:pPr>
              <a:t>‹#›</a:t>
            </a:fld>
            <a:endParaRPr lang="en-US" altLang="zh-TW"/>
          </a:p>
        </p:txBody>
      </p:sp>
    </p:spTree>
    <p:extLst>
      <p:ext uri="{BB962C8B-B14F-4D97-AF65-F5344CB8AC3E}">
        <p14:creationId xmlns:p14="http://schemas.microsoft.com/office/powerpoint/2010/main" val="292336704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nly" preserve="1">
  <p:cSld name="物件">
    <p:spTree>
      <p:nvGrpSpPr>
        <p:cNvPr id="1" name=""/>
        <p:cNvGrpSpPr/>
        <p:nvPr/>
      </p:nvGrpSpPr>
      <p:grpSpPr>
        <a:xfrm>
          <a:off x="0" y="0"/>
          <a:ext cx="0" cy="0"/>
          <a:chOff x="0" y="0"/>
          <a:chExt cx="0" cy="0"/>
        </a:xfrm>
      </p:grpSpPr>
      <p:sp>
        <p:nvSpPr>
          <p:cNvPr id="2" name="內容版面配置區 1"/>
          <p:cNvSpPr>
            <a:spLocks noGrp="1"/>
          </p:cNvSpPr>
          <p:nvPr>
            <p:ph/>
          </p:nvPr>
        </p:nvSpPr>
        <p:spPr>
          <a:xfrm>
            <a:off x="457200" y="274638"/>
            <a:ext cx="8229600" cy="5851525"/>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3" name="Rectangle 19"/>
          <p:cNvSpPr>
            <a:spLocks noGrp="1" noChangeArrowheads="1"/>
          </p:cNvSpPr>
          <p:nvPr>
            <p:ph type="sldNum" sz="quarter" idx="10"/>
          </p:nvPr>
        </p:nvSpPr>
        <p:spPr>
          <a:ln/>
        </p:spPr>
        <p:txBody>
          <a:bodyPr/>
          <a:lstStyle>
            <a:lvl1pPr>
              <a:defRPr/>
            </a:lvl1pPr>
          </a:lstStyle>
          <a:p>
            <a:pPr>
              <a:defRPr/>
            </a:pPr>
            <a:fld id="{ADD3E085-BC04-43BB-B879-B4BB9E6F2275}" type="slidenum">
              <a:rPr lang="en-US" altLang="zh-TW"/>
              <a:pPr>
                <a:defRPr/>
              </a:pPr>
              <a:t>‹#›</a:t>
            </a:fld>
            <a:endParaRPr lang="en-US" altLang="zh-TW"/>
          </a:p>
        </p:txBody>
      </p:sp>
    </p:spTree>
    <p:extLst>
      <p:ext uri="{BB962C8B-B14F-4D97-AF65-F5344CB8AC3E}">
        <p14:creationId xmlns:p14="http://schemas.microsoft.com/office/powerpoint/2010/main" val="9136599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2_標題及物件">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073017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1_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77525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2_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02580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Rectangle 19"/>
          <p:cNvSpPr>
            <a:spLocks noGrp="1" noChangeArrowheads="1"/>
          </p:cNvSpPr>
          <p:nvPr>
            <p:ph type="sldNum" sz="quarter" idx="10"/>
          </p:nvPr>
        </p:nvSpPr>
        <p:spPr>
          <a:ln/>
        </p:spPr>
        <p:txBody>
          <a:bodyPr/>
          <a:lstStyle>
            <a:lvl1pPr>
              <a:defRPr/>
            </a:lvl1pPr>
          </a:lstStyle>
          <a:p>
            <a:pPr>
              <a:defRPr/>
            </a:pPr>
            <a:fld id="{DF859D24-6458-457B-9D76-E75FD5FC28BE}" type="slidenum">
              <a:rPr lang="en-US" altLang="zh-TW"/>
              <a:pPr>
                <a:defRPr/>
              </a:pPr>
              <a:t>‹#›</a:t>
            </a:fld>
            <a:endParaRPr lang="en-US" altLang="zh-TW"/>
          </a:p>
        </p:txBody>
      </p:sp>
    </p:spTree>
    <p:extLst>
      <p:ext uri="{BB962C8B-B14F-4D97-AF65-F5344CB8AC3E}">
        <p14:creationId xmlns:p14="http://schemas.microsoft.com/office/powerpoint/2010/main" val="5838109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722313" y="4406900"/>
            <a:ext cx="7772400" cy="1362075"/>
          </a:xfrm>
        </p:spPr>
        <p:txBody>
          <a:bodyPr anchor="t"/>
          <a:lstStyle>
            <a:lvl1pPr algn="l">
              <a:defRPr sz="4000" b="1" cap="all"/>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TW" altLang="en-US" smtClean="0"/>
              <a:t>按一下以編輯母片文字樣式</a:t>
            </a:r>
          </a:p>
        </p:txBody>
      </p:sp>
      <p:sp>
        <p:nvSpPr>
          <p:cNvPr id="4" name="Rectangle 19"/>
          <p:cNvSpPr>
            <a:spLocks noGrp="1" noChangeArrowheads="1"/>
          </p:cNvSpPr>
          <p:nvPr>
            <p:ph type="sldNum" sz="quarter" idx="10"/>
          </p:nvPr>
        </p:nvSpPr>
        <p:spPr>
          <a:ln/>
        </p:spPr>
        <p:txBody>
          <a:bodyPr/>
          <a:lstStyle>
            <a:lvl1pPr>
              <a:defRPr/>
            </a:lvl1pPr>
          </a:lstStyle>
          <a:p>
            <a:pPr>
              <a:defRPr/>
            </a:pPr>
            <a:fld id="{73C1E1D9-8048-4129-875A-82B090CA02E1}" type="slidenum">
              <a:rPr lang="en-US" altLang="zh-TW"/>
              <a:pPr>
                <a:defRPr/>
              </a:pPr>
              <a:t>‹#›</a:t>
            </a:fld>
            <a:endParaRPr lang="en-US" altLang="zh-TW"/>
          </a:p>
        </p:txBody>
      </p:sp>
    </p:spTree>
    <p:extLst>
      <p:ext uri="{BB962C8B-B14F-4D97-AF65-F5344CB8AC3E}">
        <p14:creationId xmlns:p14="http://schemas.microsoft.com/office/powerpoint/2010/main" val="9890273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sz="half" idx="1"/>
          </p:nvPr>
        </p:nvSpPr>
        <p:spPr>
          <a:xfrm>
            <a:off x="457200" y="1266825"/>
            <a:ext cx="4038600" cy="4859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4648200" y="1266825"/>
            <a:ext cx="4038600" cy="4859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Rectangle 19"/>
          <p:cNvSpPr>
            <a:spLocks noGrp="1" noChangeArrowheads="1"/>
          </p:cNvSpPr>
          <p:nvPr>
            <p:ph type="sldNum" sz="quarter" idx="10"/>
          </p:nvPr>
        </p:nvSpPr>
        <p:spPr>
          <a:ln/>
        </p:spPr>
        <p:txBody>
          <a:bodyPr/>
          <a:lstStyle>
            <a:lvl1pPr>
              <a:defRPr/>
            </a:lvl1pPr>
          </a:lstStyle>
          <a:p>
            <a:pPr>
              <a:defRPr/>
            </a:pPr>
            <a:fld id="{1A44E9F6-E3AD-4470-ADEF-2C1F94AB4194}" type="slidenum">
              <a:rPr lang="en-US" altLang="zh-TW"/>
              <a:pPr>
                <a:defRPr/>
              </a:pPr>
              <a:t>‹#›</a:t>
            </a:fld>
            <a:endParaRPr lang="en-US" altLang="zh-TW"/>
          </a:p>
        </p:txBody>
      </p:sp>
    </p:spTree>
    <p:extLst>
      <p:ext uri="{BB962C8B-B14F-4D97-AF65-F5344CB8AC3E}">
        <p14:creationId xmlns:p14="http://schemas.microsoft.com/office/powerpoint/2010/main" val="1044721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4" name="內容版面配置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文字版面配置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6" name="內容版面配置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7" name="Rectangle 19"/>
          <p:cNvSpPr>
            <a:spLocks noGrp="1" noChangeArrowheads="1"/>
          </p:cNvSpPr>
          <p:nvPr>
            <p:ph type="sldNum" sz="quarter" idx="10"/>
          </p:nvPr>
        </p:nvSpPr>
        <p:spPr>
          <a:ln/>
        </p:spPr>
        <p:txBody>
          <a:bodyPr/>
          <a:lstStyle>
            <a:lvl1pPr>
              <a:defRPr/>
            </a:lvl1pPr>
          </a:lstStyle>
          <a:p>
            <a:pPr>
              <a:defRPr/>
            </a:pPr>
            <a:fld id="{9D8E3EB1-0B7F-4B40-9FDB-3101740423EE}" type="slidenum">
              <a:rPr lang="en-US" altLang="zh-TW"/>
              <a:pPr>
                <a:defRPr/>
              </a:pPr>
              <a:t>‹#›</a:t>
            </a:fld>
            <a:endParaRPr lang="en-US" altLang="zh-TW"/>
          </a:p>
        </p:txBody>
      </p:sp>
    </p:spTree>
    <p:extLst>
      <p:ext uri="{BB962C8B-B14F-4D97-AF65-F5344CB8AC3E}">
        <p14:creationId xmlns:p14="http://schemas.microsoft.com/office/powerpoint/2010/main" val="8044839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Rectangle 19"/>
          <p:cNvSpPr>
            <a:spLocks noGrp="1" noChangeArrowheads="1"/>
          </p:cNvSpPr>
          <p:nvPr>
            <p:ph type="sldNum" sz="quarter" idx="10"/>
          </p:nvPr>
        </p:nvSpPr>
        <p:spPr>
          <a:ln/>
        </p:spPr>
        <p:txBody>
          <a:bodyPr/>
          <a:lstStyle>
            <a:lvl1pPr>
              <a:defRPr/>
            </a:lvl1pPr>
          </a:lstStyle>
          <a:p>
            <a:pPr>
              <a:defRPr/>
            </a:pPr>
            <a:fld id="{3C2A47E3-93D2-4FD9-ACBE-C8F60D03C069}" type="slidenum">
              <a:rPr lang="en-US" altLang="zh-TW"/>
              <a:pPr>
                <a:defRPr/>
              </a:pPr>
              <a:t>‹#›</a:t>
            </a:fld>
            <a:endParaRPr lang="en-US" altLang="zh-TW"/>
          </a:p>
        </p:txBody>
      </p:sp>
    </p:spTree>
    <p:extLst>
      <p:ext uri="{BB962C8B-B14F-4D97-AF65-F5344CB8AC3E}">
        <p14:creationId xmlns:p14="http://schemas.microsoft.com/office/powerpoint/2010/main" val="40247044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19"/>
          <p:cNvSpPr>
            <a:spLocks noGrp="1" noChangeArrowheads="1"/>
          </p:cNvSpPr>
          <p:nvPr>
            <p:ph type="sldNum" sz="quarter" idx="10"/>
          </p:nvPr>
        </p:nvSpPr>
        <p:spPr>
          <a:ln/>
        </p:spPr>
        <p:txBody>
          <a:bodyPr/>
          <a:lstStyle>
            <a:lvl1pPr>
              <a:defRPr/>
            </a:lvl1pPr>
          </a:lstStyle>
          <a:p>
            <a:pPr>
              <a:defRPr/>
            </a:pPr>
            <a:fld id="{5B49887E-F265-42B7-BD4E-C86A0531C2FA}" type="slidenum">
              <a:rPr lang="en-US" altLang="zh-TW"/>
              <a:pPr>
                <a:defRPr/>
              </a:pPr>
              <a:t>‹#›</a:t>
            </a:fld>
            <a:endParaRPr lang="en-US" altLang="zh-TW"/>
          </a:p>
        </p:txBody>
      </p:sp>
    </p:spTree>
    <p:extLst>
      <p:ext uri="{BB962C8B-B14F-4D97-AF65-F5344CB8AC3E}">
        <p14:creationId xmlns:p14="http://schemas.microsoft.com/office/powerpoint/2010/main" val="374414060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theme" Target="../theme/theme2.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 Type="http://schemas.openxmlformats.org/officeDocument/2006/relationships/slideLayout" Target="../slideLayouts/slideLayout4.xml"/><Relationship Id="rId16" Type="http://schemas.openxmlformats.org/officeDocument/2006/relationships/slideLayout" Target="../slideLayouts/slideLayout18.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18" Type="http://schemas.openxmlformats.org/officeDocument/2006/relationships/slideLayout" Target="../slideLayouts/slideLayout37.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slideLayout" Target="../slideLayouts/slideLayout36.xml"/><Relationship Id="rId2" Type="http://schemas.openxmlformats.org/officeDocument/2006/relationships/slideLayout" Target="../slideLayouts/slideLayout21.xml"/><Relationship Id="rId16" Type="http://schemas.openxmlformats.org/officeDocument/2006/relationships/slideLayout" Target="../slideLayouts/slideLayout35.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10" Type="http://schemas.openxmlformats.org/officeDocument/2006/relationships/slideLayout" Target="../slideLayouts/slideLayout29.xml"/><Relationship Id="rId19" Type="http://schemas.openxmlformats.org/officeDocument/2006/relationships/theme" Target="../theme/theme3.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0000CC"/>
            </a:gs>
            <a:gs pos="100000">
              <a:srgbClr val="000000"/>
            </a:gs>
          </a:gsLst>
          <a:path path="rect">
            <a:fillToRect l="50000" t="50000" r="50000" b="50000"/>
          </a:path>
          <a:tileRect/>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TW" altLang="en-US" smtClean="0"/>
              <a:t>按一下以編輯母片標題樣式</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TW" altLang="en-US" smtClean="0"/>
              <a:t>按一下以編輯母片</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p>
        </p:txBody>
      </p:sp>
    </p:spTree>
    <p:extLst>
      <p:ext uri="{BB962C8B-B14F-4D97-AF65-F5344CB8AC3E}">
        <p14:creationId xmlns:p14="http://schemas.microsoft.com/office/powerpoint/2010/main" val="128858166"/>
      </p:ext>
    </p:extLst>
  </p:cSld>
  <p:clrMap bg1="lt1" tx1="dk1" bg2="lt2" tx2="dk2" accent1="accent1" accent2="accent2" accent3="accent3" accent4="accent4" accent5="accent5" accent6="accent6" hlink="hlink" folHlink="folHlink"/>
  <p:sldLayoutIdLst>
    <p:sldLayoutId id="2147484448" r:id="rId1"/>
    <p:sldLayoutId id="2147484451" r:id="rId2"/>
  </p:sldLayoutIdLst>
  <p:timing>
    <p:tnLst>
      <p:par>
        <p:cTn id="1" dur="indefinite" restart="never" nodeType="tmRoot"/>
      </p:par>
    </p:tnLst>
  </p:timing>
  <p:hf hdr="0"/>
  <p:txStyles>
    <p:titleStyle>
      <a:lvl1pPr algn="ctr" rtl="0" eaLnBrk="0" fontAlgn="base" hangingPunct="0">
        <a:spcBef>
          <a:spcPct val="0"/>
        </a:spcBef>
        <a:spcAft>
          <a:spcPct val="0"/>
        </a:spcAft>
        <a:defRPr kumimoji="1" sz="4400">
          <a:solidFill>
            <a:srgbClr val="FFFF00"/>
          </a:solidFill>
          <a:latin typeface="+mj-lt"/>
          <a:ea typeface="+mj-ea"/>
          <a:cs typeface="+mj-cs"/>
        </a:defRPr>
      </a:lvl1pPr>
      <a:lvl2pPr algn="ctr" rtl="0" eaLnBrk="0" fontAlgn="base" hangingPunct="0">
        <a:spcBef>
          <a:spcPct val="0"/>
        </a:spcBef>
        <a:spcAft>
          <a:spcPct val="0"/>
        </a:spcAft>
        <a:defRPr kumimoji="1" sz="4400">
          <a:solidFill>
            <a:srgbClr val="FFFF00"/>
          </a:solidFill>
          <a:latin typeface="Arial" charset="0"/>
          <a:ea typeface="標楷體" pitchFamily="65" charset="-120"/>
        </a:defRPr>
      </a:lvl2pPr>
      <a:lvl3pPr algn="ctr" rtl="0" eaLnBrk="0" fontAlgn="base" hangingPunct="0">
        <a:spcBef>
          <a:spcPct val="0"/>
        </a:spcBef>
        <a:spcAft>
          <a:spcPct val="0"/>
        </a:spcAft>
        <a:defRPr kumimoji="1" sz="4400">
          <a:solidFill>
            <a:srgbClr val="FFFF00"/>
          </a:solidFill>
          <a:latin typeface="Arial" charset="0"/>
          <a:ea typeface="標楷體" pitchFamily="65" charset="-120"/>
        </a:defRPr>
      </a:lvl3pPr>
      <a:lvl4pPr algn="ctr" rtl="0" eaLnBrk="0" fontAlgn="base" hangingPunct="0">
        <a:spcBef>
          <a:spcPct val="0"/>
        </a:spcBef>
        <a:spcAft>
          <a:spcPct val="0"/>
        </a:spcAft>
        <a:defRPr kumimoji="1" sz="4400">
          <a:solidFill>
            <a:srgbClr val="FFFF00"/>
          </a:solidFill>
          <a:latin typeface="Arial" charset="0"/>
          <a:ea typeface="標楷體" pitchFamily="65" charset="-120"/>
        </a:defRPr>
      </a:lvl4pPr>
      <a:lvl5pPr algn="ctr" rtl="0" eaLnBrk="0" fontAlgn="base" hangingPunct="0">
        <a:spcBef>
          <a:spcPct val="0"/>
        </a:spcBef>
        <a:spcAft>
          <a:spcPct val="0"/>
        </a:spcAft>
        <a:defRPr kumimoji="1" sz="4400">
          <a:solidFill>
            <a:srgbClr val="FFFF00"/>
          </a:solidFill>
          <a:latin typeface="Arial" charset="0"/>
          <a:ea typeface="標楷體" pitchFamily="65" charset="-120"/>
        </a:defRPr>
      </a:lvl5pPr>
      <a:lvl6pPr marL="457200" algn="ctr" rtl="0" fontAlgn="base">
        <a:spcBef>
          <a:spcPct val="0"/>
        </a:spcBef>
        <a:spcAft>
          <a:spcPct val="0"/>
        </a:spcAft>
        <a:defRPr kumimoji="1" sz="4400">
          <a:solidFill>
            <a:srgbClr val="FFFF00"/>
          </a:solidFill>
          <a:latin typeface="Arial" charset="0"/>
          <a:ea typeface="標楷體" pitchFamily="65" charset="-120"/>
        </a:defRPr>
      </a:lvl6pPr>
      <a:lvl7pPr marL="914400" algn="ctr" rtl="0" fontAlgn="base">
        <a:spcBef>
          <a:spcPct val="0"/>
        </a:spcBef>
        <a:spcAft>
          <a:spcPct val="0"/>
        </a:spcAft>
        <a:defRPr kumimoji="1" sz="4400">
          <a:solidFill>
            <a:srgbClr val="FFFF00"/>
          </a:solidFill>
          <a:latin typeface="Arial" charset="0"/>
          <a:ea typeface="標楷體" pitchFamily="65" charset="-120"/>
        </a:defRPr>
      </a:lvl7pPr>
      <a:lvl8pPr marL="1371600" algn="ctr" rtl="0" fontAlgn="base">
        <a:spcBef>
          <a:spcPct val="0"/>
        </a:spcBef>
        <a:spcAft>
          <a:spcPct val="0"/>
        </a:spcAft>
        <a:defRPr kumimoji="1" sz="4400">
          <a:solidFill>
            <a:srgbClr val="FFFF00"/>
          </a:solidFill>
          <a:latin typeface="Arial" charset="0"/>
          <a:ea typeface="標楷體" pitchFamily="65" charset="-120"/>
        </a:defRPr>
      </a:lvl8pPr>
      <a:lvl9pPr marL="1828800" algn="ctr" rtl="0" fontAlgn="base">
        <a:spcBef>
          <a:spcPct val="0"/>
        </a:spcBef>
        <a:spcAft>
          <a:spcPct val="0"/>
        </a:spcAft>
        <a:defRPr kumimoji="1" sz="4400">
          <a:solidFill>
            <a:srgbClr val="FFFF00"/>
          </a:solidFill>
          <a:latin typeface="Arial" charset="0"/>
          <a:ea typeface="標楷體" pitchFamily="65" charset="-120"/>
        </a:defRPr>
      </a:lvl9pPr>
    </p:titleStyle>
    <p:bodyStyle>
      <a:lvl1pPr marL="342900" indent="-342900" algn="l" rtl="0" eaLnBrk="0" fontAlgn="base" hangingPunct="0">
        <a:spcBef>
          <a:spcPct val="20000"/>
        </a:spcBef>
        <a:spcAft>
          <a:spcPct val="0"/>
        </a:spcAft>
        <a:buChar char="•"/>
        <a:defRPr kumimoji="1" sz="3200">
          <a:solidFill>
            <a:srgbClr val="FFFF00"/>
          </a:solidFill>
          <a:latin typeface="+mn-lt"/>
          <a:ea typeface="+mn-ea"/>
          <a:cs typeface="+mn-cs"/>
        </a:defRPr>
      </a:lvl1pPr>
      <a:lvl2pPr marL="742950" indent="-285750" algn="l" rtl="0" eaLnBrk="0" fontAlgn="base" hangingPunct="0">
        <a:spcBef>
          <a:spcPct val="20000"/>
        </a:spcBef>
        <a:spcAft>
          <a:spcPct val="0"/>
        </a:spcAft>
        <a:buChar char="–"/>
        <a:defRPr kumimoji="1" sz="2800">
          <a:solidFill>
            <a:srgbClr val="FFFF00"/>
          </a:solidFill>
          <a:latin typeface="+mn-lt"/>
          <a:ea typeface="+mn-ea"/>
        </a:defRPr>
      </a:lvl2pPr>
      <a:lvl3pPr marL="1143000" indent="-228600" algn="l" rtl="0" eaLnBrk="0" fontAlgn="base" hangingPunct="0">
        <a:spcBef>
          <a:spcPct val="20000"/>
        </a:spcBef>
        <a:spcAft>
          <a:spcPct val="0"/>
        </a:spcAft>
        <a:buChar char="•"/>
        <a:defRPr kumimoji="1" sz="2400">
          <a:solidFill>
            <a:srgbClr val="FFFF00"/>
          </a:solidFill>
          <a:latin typeface="+mn-lt"/>
          <a:ea typeface="+mn-ea"/>
        </a:defRPr>
      </a:lvl3pPr>
      <a:lvl4pPr marL="1600200" indent="-228600" algn="l" rtl="0" eaLnBrk="0" fontAlgn="base" hangingPunct="0">
        <a:spcBef>
          <a:spcPct val="20000"/>
        </a:spcBef>
        <a:spcAft>
          <a:spcPct val="0"/>
        </a:spcAft>
        <a:buChar char="–"/>
        <a:defRPr kumimoji="1" sz="2000">
          <a:solidFill>
            <a:srgbClr val="FFFF00"/>
          </a:solidFill>
          <a:latin typeface="+mn-lt"/>
          <a:ea typeface="+mn-ea"/>
        </a:defRPr>
      </a:lvl4pPr>
      <a:lvl5pPr marL="2057400" indent="-228600" algn="l" rtl="0" eaLnBrk="0" fontAlgn="base" hangingPunct="0">
        <a:spcBef>
          <a:spcPct val="20000"/>
        </a:spcBef>
        <a:spcAft>
          <a:spcPct val="0"/>
        </a:spcAft>
        <a:buChar char="»"/>
        <a:defRPr kumimoji="1" sz="2000">
          <a:solidFill>
            <a:srgbClr val="FFFF00"/>
          </a:solidFill>
          <a:latin typeface="+mn-lt"/>
          <a:ea typeface="+mn-ea"/>
        </a:defRPr>
      </a:lvl5pPr>
      <a:lvl6pPr marL="2514600" indent="-228600" algn="l" rtl="0" fontAlgn="base">
        <a:spcBef>
          <a:spcPct val="20000"/>
        </a:spcBef>
        <a:spcAft>
          <a:spcPct val="0"/>
        </a:spcAft>
        <a:buChar char="»"/>
        <a:defRPr kumimoji="1" sz="2000">
          <a:solidFill>
            <a:srgbClr val="FFFF00"/>
          </a:solidFill>
          <a:latin typeface="+mn-lt"/>
          <a:ea typeface="+mn-ea"/>
        </a:defRPr>
      </a:lvl6pPr>
      <a:lvl7pPr marL="2971800" indent="-228600" algn="l" rtl="0" fontAlgn="base">
        <a:spcBef>
          <a:spcPct val="20000"/>
        </a:spcBef>
        <a:spcAft>
          <a:spcPct val="0"/>
        </a:spcAft>
        <a:buChar char="»"/>
        <a:defRPr kumimoji="1" sz="2000">
          <a:solidFill>
            <a:srgbClr val="FFFF00"/>
          </a:solidFill>
          <a:latin typeface="+mn-lt"/>
          <a:ea typeface="+mn-ea"/>
        </a:defRPr>
      </a:lvl7pPr>
      <a:lvl8pPr marL="3429000" indent="-228600" algn="l" rtl="0" fontAlgn="base">
        <a:spcBef>
          <a:spcPct val="20000"/>
        </a:spcBef>
        <a:spcAft>
          <a:spcPct val="0"/>
        </a:spcAft>
        <a:buChar char="»"/>
        <a:defRPr kumimoji="1" sz="2000">
          <a:solidFill>
            <a:srgbClr val="FFFF00"/>
          </a:solidFill>
          <a:latin typeface="+mn-lt"/>
          <a:ea typeface="+mn-ea"/>
        </a:defRPr>
      </a:lvl8pPr>
      <a:lvl9pPr marL="3886200" indent="-228600" algn="l" rtl="0" fontAlgn="base">
        <a:spcBef>
          <a:spcPct val="20000"/>
        </a:spcBef>
        <a:spcAft>
          <a:spcPct val="0"/>
        </a:spcAft>
        <a:buChar char="»"/>
        <a:defRPr kumimoji="1" sz="2000">
          <a:solidFill>
            <a:srgbClr val="FFFF00"/>
          </a:solidFill>
          <a:latin typeface="+mn-lt"/>
          <a:ea typeface="+mn-ea"/>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3"/>
          <p:cNvSpPr>
            <a:spLocks noGrp="1" noChangeArrowheads="1"/>
          </p:cNvSpPr>
          <p:nvPr>
            <p:ph type="body" idx="1"/>
          </p:nvPr>
        </p:nvSpPr>
        <p:spPr bwMode="auto">
          <a:xfrm>
            <a:off x="457200" y="1266825"/>
            <a:ext cx="8229600" cy="4859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TW" altLang="en-US" smtClean="0"/>
              <a:t>按一下以編輯母片</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p>
        </p:txBody>
      </p:sp>
      <p:sp>
        <p:nvSpPr>
          <p:cNvPr id="1043" name="Rectangle 19"/>
          <p:cNvSpPr>
            <a:spLocks noGrp="1" noChangeArrowheads="1"/>
          </p:cNvSpPr>
          <p:nvPr>
            <p:ph type="sldNum" sz="quarter" idx="4"/>
          </p:nvPr>
        </p:nvSpPr>
        <p:spPr bwMode="auto">
          <a:xfrm>
            <a:off x="7013575" y="6600825"/>
            <a:ext cx="2133600" cy="21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FF"/>
                </a:solidFill>
                <a:latin typeface="Times New Roman" panose="02020603050405020304" pitchFamily="18" charset="0"/>
              </a:defRPr>
            </a:lvl1pPr>
          </a:lstStyle>
          <a:p>
            <a:pPr>
              <a:defRPr/>
            </a:pPr>
            <a:fld id="{E6C221F8-010F-4299-A04F-EF66889B8C9A}" type="slidenum">
              <a:rPr lang="en-US" altLang="zh-TW"/>
              <a:pPr>
                <a:defRPr/>
              </a:pPr>
              <a:t>‹#›</a:t>
            </a:fld>
            <a:endParaRPr lang="en-US" altLang="zh-TW"/>
          </a:p>
        </p:txBody>
      </p:sp>
      <p:sp>
        <p:nvSpPr>
          <p:cNvPr id="1028" name="Rectangle 21"/>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TW" altLang="en-US" smtClean="0"/>
              <a:t>按一下以編輯母片標題樣式</a:t>
            </a:r>
          </a:p>
        </p:txBody>
      </p:sp>
      <p:grpSp>
        <p:nvGrpSpPr>
          <p:cNvPr id="1029" name="Group 27"/>
          <p:cNvGrpSpPr>
            <a:grpSpLocks/>
          </p:cNvGrpSpPr>
          <p:nvPr userDrawn="1"/>
        </p:nvGrpSpPr>
        <p:grpSpPr bwMode="auto">
          <a:xfrm>
            <a:off x="1116013" y="954088"/>
            <a:ext cx="7127875" cy="171450"/>
            <a:chOff x="703" y="601"/>
            <a:chExt cx="4490" cy="108"/>
          </a:xfrm>
        </p:grpSpPr>
        <p:sp>
          <p:nvSpPr>
            <p:cNvPr id="1030" name="Line 28"/>
            <p:cNvSpPr>
              <a:spLocks noChangeShapeType="1"/>
            </p:cNvSpPr>
            <p:nvPr userDrawn="1"/>
          </p:nvSpPr>
          <p:spPr bwMode="auto">
            <a:xfrm rot="10800000">
              <a:off x="703" y="652"/>
              <a:ext cx="4490" cy="0"/>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TW" altLang="en-US"/>
            </a:p>
          </p:txBody>
        </p:sp>
        <p:sp>
          <p:nvSpPr>
            <p:cNvPr id="1031" name="Line 29"/>
            <p:cNvSpPr>
              <a:spLocks noChangeShapeType="1"/>
            </p:cNvSpPr>
            <p:nvPr userDrawn="1"/>
          </p:nvSpPr>
          <p:spPr bwMode="auto">
            <a:xfrm rot="10800000">
              <a:off x="703" y="709"/>
              <a:ext cx="4490" cy="0"/>
            </a:xfrm>
            <a:prstGeom prst="line">
              <a:avLst/>
            </a:prstGeom>
            <a:noFill/>
            <a:ln w="38100">
              <a:solidFill>
                <a:srgbClr val="0000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TW" altLang="en-US"/>
            </a:p>
          </p:txBody>
        </p:sp>
        <p:sp>
          <p:nvSpPr>
            <p:cNvPr id="1032" name="Line 30"/>
            <p:cNvSpPr>
              <a:spLocks noChangeShapeType="1"/>
            </p:cNvSpPr>
            <p:nvPr userDrawn="1"/>
          </p:nvSpPr>
          <p:spPr bwMode="auto">
            <a:xfrm rot="10800000" flipV="1">
              <a:off x="703" y="601"/>
              <a:ext cx="4490" cy="0"/>
            </a:xfrm>
            <a:prstGeom prst="line">
              <a:avLst/>
            </a:prstGeom>
            <a:noFill/>
            <a:ln w="38100">
              <a:solidFill>
                <a:srgbClr val="008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TW" altLang="en-US"/>
            </a:p>
          </p:txBody>
        </p:sp>
      </p:grpSp>
    </p:spTree>
    <p:extLst>
      <p:ext uri="{BB962C8B-B14F-4D97-AF65-F5344CB8AC3E}">
        <p14:creationId xmlns:p14="http://schemas.microsoft.com/office/powerpoint/2010/main" val="3032772679"/>
      </p:ext>
    </p:extLst>
  </p:cSld>
  <p:clrMap bg1="lt1" tx1="dk1" bg2="lt2" tx2="dk2" accent1="accent1" accent2="accent2" accent3="accent3" accent4="accent4" accent5="accent5" accent6="accent6" hlink="hlink" folHlink="folHlink"/>
  <p:sldLayoutIdLst>
    <p:sldLayoutId id="2147484461" r:id="rId1"/>
    <p:sldLayoutId id="2147484462" r:id="rId2"/>
    <p:sldLayoutId id="2147484463" r:id="rId3"/>
    <p:sldLayoutId id="2147484464" r:id="rId4"/>
    <p:sldLayoutId id="2147484465" r:id="rId5"/>
    <p:sldLayoutId id="2147484466" r:id="rId6"/>
    <p:sldLayoutId id="2147484467" r:id="rId7"/>
    <p:sldLayoutId id="2147484468" r:id="rId8"/>
    <p:sldLayoutId id="2147484469" r:id="rId9"/>
    <p:sldLayoutId id="2147484470" r:id="rId10"/>
    <p:sldLayoutId id="2147484471" r:id="rId11"/>
    <p:sldLayoutId id="2147484472" r:id="rId12"/>
    <p:sldLayoutId id="2147484473" r:id="rId13"/>
    <p:sldLayoutId id="2147484474" r:id="rId14"/>
    <p:sldLayoutId id="2147484475" r:id="rId15"/>
    <p:sldLayoutId id="2147484476" r:id="rId16"/>
    <p:sldLayoutId id="2147484477" r:id="rId17"/>
  </p:sldLayoutIdLst>
  <p:hf hdr="0" ftr="0" dt="0"/>
  <p:txStyles>
    <p:titleStyle>
      <a:lvl1pPr algn="ctr" rtl="0" eaLnBrk="0" fontAlgn="base" hangingPunct="0">
        <a:spcBef>
          <a:spcPct val="0"/>
        </a:spcBef>
        <a:spcAft>
          <a:spcPct val="0"/>
        </a:spcAft>
        <a:defRPr kumimoji="1" sz="4400">
          <a:solidFill>
            <a:schemeClr val="tx2"/>
          </a:solidFill>
          <a:latin typeface="+mj-lt"/>
          <a:ea typeface="+mj-ea"/>
          <a:cs typeface="+mj-cs"/>
        </a:defRPr>
      </a:lvl1pPr>
      <a:lvl2pPr algn="ctr" rtl="0" eaLnBrk="0" fontAlgn="base" hangingPunct="0">
        <a:spcBef>
          <a:spcPct val="0"/>
        </a:spcBef>
        <a:spcAft>
          <a:spcPct val="0"/>
        </a:spcAft>
        <a:defRPr kumimoji="1" sz="4400">
          <a:solidFill>
            <a:schemeClr val="tx2"/>
          </a:solidFill>
          <a:latin typeface="Arial" charset="0"/>
          <a:ea typeface="標楷體" pitchFamily="65" charset="-120"/>
        </a:defRPr>
      </a:lvl2pPr>
      <a:lvl3pPr algn="ctr" rtl="0" eaLnBrk="0" fontAlgn="base" hangingPunct="0">
        <a:spcBef>
          <a:spcPct val="0"/>
        </a:spcBef>
        <a:spcAft>
          <a:spcPct val="0"/>
        </a:spcAft>
        <a:defRPr kumimoji="1" sz="4400">
          <a:solidFill>
            <a:schemeClr val="tx2"/>
          </a:solidFill>
          <a:latin typeface="Arial" charset="0"/>
          <a:ea typeface="標楷體" pitchFamily="65" charset="-120"/>
        </a:defRPr>
      </a:lvl3pPr>
      <a:lvl4pPr algn="ctr" rtl="0" eaLnBrk="0" fontAlgn="base" hangingPunct="0">
        <a:spcBef>
          <a:spcPct val="0"/>
        </a:spcBef>
        <a:spcAft>
          <a:spcPct val="0"/>
        </a:spcAft>
        <a:defRPr kumimoji="1" sz="4400">
          <a:solidFill>
            <a:schemeClr val="tx2"/>
          </a:solidFill>
          <a:latin typeface="Arial" charset="0"/>
          <a:ea typeface="標楷體" pitchFamily="65" charset="-120"/>
        </a:defRPr>
      </a:lvl4pPr>
      <a:lvl5pPr algn="ctr" rtl="0" eaLnBrk="0" fontAlgn="base" hangingPunct="0">
        <a:spcBef>
          <a:spcPct val="0"/>
        </a:spcBef>
        <a:spcAft>
          <a:spcPct val="0"/>
        </a:spcAft>
        <a:defRPr kumimoji="1" sz="4400">
          <a:solidFill>
            <a:schemeClr val="tx2"/>
          </a:solidFill>
          <a:latin typeface="Arial" charset="0"/>
          <a:ea typeface="標楷體" pitchFamily="65" charset="-120"/>
        </a:defRPr>
      </a:lvl5pPr>
      <a:lvl6pPr marL="457200" algn="ctr" rtl="0" fontAlgn="base">
        <a:spcBef>
          <a:spcPct val="0"/>
        </a:spcBef>
        <a:spcAft>
          <a:spcPct val="0"/>
        </a:spcAft>
        <a:defRPr kumimoji="1" sz="4400">
          <a:solidFill>
            <a:schemeClr val="tx2"/>
          </a:solidFill>
          <a:latin typeface="Arial" charset="0"/>
          <a:ea typeface="標楷體" pitchFamily="65" charset="-120"/>
        </a:defRPr>
      </a:lvl6pPr>
      <a:lvl7pPr marL="914400" algn="ctr" rtl="0" fontAlgn="base">
        <a:spcBef>
          <a:spcPct val="0"/>
        </a:spcBef>
        <a:spcAft>
          <a:spcPct val="0"/>
        </a:spcAft>
        <a:defRPr kumimoji="1" sz="4400">
          <a:solidFill>
            <a:schemeClr val="tx2"/>
          </a:solidFill>
          <a:latin typeface="Arial" charset="0"/>
          <a:ea typeface="標楷體" pitchFamily="65" charset="-120"/>
        </a:defRPr>
      </a:lvl7pPr>
      <a:lvl8pPr marL="1371600" algn="ctr" rtl="0" fontAlgn="base">
        <a:spcBef>
          <a:spcPct val="0"/>
        </a:spcBef>
        <a:spcAft>
          <a:spcPct val="0"/>
        </a:spcAft>
        <a:defRPr kumimoji="1" sz="4400">
          <a:solidFill>
            <a:schemeClr val="tx2"/>
          </a:solidFill>
          <a:latin typeface="Arial" charset="0"/>
          <a:ea typeface="標楷體" pitchFamily="65" charset="-120"/>
        </a:defRPr>
      </a:lvl8pPr>
      <a:lvl9pPr marL="1828800" algn="ctr" rtl="0" fontAlgn="base">
        <a:spcBef>
          <a:spcPct val="0"/>
        </a:spcBef>
        <a:spcAft>
          <a:spcPct val="0"/>
        </a:spcAft>
        <a:defRPr kumimoji="1" sz="4400">
          <a:solidFill>
            <a:schemeClr val="tx2"/>
          </a:solidFill>
          <a:latin typeface="Arial" charset="0"/>
          <a:ea typeface="標楷體" pitchFamily="65" charset="-120"/>
        </a:defRPr>
      </a:lvl9pPr>
    </p:titleStyle>
    <p:body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3"/>
          <p:cNvSpPr>
            <a:spLocks noGrp="1" noChangeArrowheads="1"/>
          </p:cNvSpPr>
          <p:nvPr>
            <p:ph type="body" idx="1"/>
          </p:nvPr>
        </p:nvSpPr>
        <p:spPr bwMode="auto">
          <a:xfrm>
            <a:off x="457200" y="1266825"/>
            <a:ext cx="8229600" cy="4859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TW" altLang="en-US" smtClean="0"/>
              <a:t>按一下以編輯母片</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p>
        </p:txBody>
      </p:sp>
      <p:sp>
        <p:nvSpPr>
          <p:cNvPr id="1043" name="Rectangle 19"/>
          <p:cNvSpPr>
            <a:spLocks noGrp="1" noChangeArrowheads="1"/>
          </p:cNvSpPr>
          <p:nvPr>
            <p:ph type="sldNum" sz="quarter" idx="4"/>
          </p:nvPr>
        </p:nvSpPr>
        <p:spPr bwMode="auto">
          <a:xfrm>
            <a:off x="7013575" y="6600825"/>
            <a:ext cx="2133600" cy="21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solidFill>
                  <a:srgbClr val="0000FF"/>
                </a:solidFill>
                <a:latin typeface="Times New Roman" panose="02020603050405020304" pitchFamily="18" charset="0"/>
              </a:defRPr>
            </a:lvl1pPr>
          </a:lstStyle>
          <a:p>
            <a:pPr>
              <a:defRPr/>
            </a:pPr>
            <a:fld id="{E6C221F8-010F-4299-A04F-EF66889B8C9A}" type="slidenum">
              <a:rPr lang="en-US" altLang="zh-TW"/>
              <a:pPr>
                <a:defRPr/>
              </a:pPr>
              <a:t>‹#›</a:t>
            </a:fld>
            <a:endParaRPr lang="en-US" altLang="zh-TW"/>
          </a:p>
        </p:txBody>
      </p:sp>
      <p:sp>
        <p:nvSpPr>
          <p:cNvPr id="1028" name="Rectangle 21"/>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TW" altLang="en-US" smtClean="0"/>
              <a:t>按一下以編輯母片標題樣式</a:t>
            </a:r>
          </a:p>
        </p:txBody>
      </p:sp>
      <p:grpSp>
        <p:nvGrpSpPr>
          <p:cNvPr id="1029" name="Group 27"/>
          <p:cNvGrpSpPr>
            <a:grpSpLocks/>
          </p:cNvGrpSpPr>
          <p:nvPr/>
        </p:nvGrpSpPr>
        <p:grpSpPr bwMode="auto">
          <a:xfrm>
            <a:off x="1116013" y="954088"/>
            <a:ext cx="7127875" cy="171450"/>
            <a:chOff x="703" y="601"/>
            <a:chExt cx="4490" cy="108"/>
          </a:xfrm>
        </p:grpSpPr>
        <p:sp>
          <p:nvSpPr>
            <p:cNvPr id="1030" name="Line 28"/>
            <p:cNvSpPr>
              <a:spLocks noChangeShapeType="1"/>
            </p:cNvSpPr>
            <p:nvPr userDrawn="1"/>
          </p:nvSpPr>
          <p:spPr bwMode="auto">
            <a:xfrm rot="10800000">
              <a:off x="703" y="652"/>
              <a:ext cx="4490" cy="0"/>
            </a:xfrm>
            <a:prstGeom prst="line">
              <a:avLst/>
            </a:prstGeom>
            <a:noFill/>
            <a:ln w="38100">
              <a:solidFill>
                <a:srgbClr val="FF99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TW" altLang="en-US"/>
            </a:p>
          </p:txBody>
        </p:sp>
        <p:sp>
          <p:nvSpPr>
            <p:cNvPr id="1031" name="Line 29"/>
            <p:cNvSpPr>
              <a:spLocks noChangeShapeType="1"/>
            </p:cNvSpPr>
            <p:nvPr userDrawn="1"/>
          </p:nvSpPr>
          <p:spPr bwMode="auto">
            <a:xfrm rot="10800000">
              <a:off x="703" y="709"/>
              <a:ext cx="4490" cy="0"/>
            </a:xfrm>
            <a:prstGeom prst="line">
              <a:avLst/>
            </a:prstGeom>
            <a:noFill/>
            <a:ln w="38100">
              <a:solidFill>
                <a:srgbClr val="0000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TW" altLang="en-US"/>
            </a:p>
          </p:txBody>
        </p:sp>
        <p:sp>
          <p:nvSpPr>
            <p:cNvPr id="1032" name="Line 30"/>
            <p:cNvSpPr>
              <a:spLocks noChangeShapeType="1"/>
            </p:cNvSpPr>
            <p:nvPr userDrawn="1"/>
          </p:nvSpPr>
          <p:spPr bwMode="auto">
            <a:xfrm rot="10800000" flipV="1">
              <a:off x="703" y="601"/>
              <a:ext cx="4490" cy="0"/>
            </a:xfrm>
            <a:prstGeom prst="line">
              <a:avLst/>
            </a:prstGeom>
            <a:noFill/>
            <a:ln w="38100">
              <a:solidFill>
                <a:srgbClr val="008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TW" altLang="en-US"/>
            </a:p>
          </p:txBody>
        </p:sp>
      </p:grpSp>
    </p:spTree>
    <p:extLst>
      <p:ext uri="{BB962C8B-B14F-4D97-AF65-F5344CB8AC3E}">
        <p14:creationId xmlns:p14="http://schemas.microsoft.com/office/powerpoint/2010/main" val="3136120750"/>
      </p:ext>
    </p:extLst>
  </p:cSld>
  <p:clrMap bg1="lt1" tx1="dk1" bg2="lt2" tx2="dk2" accent1="accent1" accent2="accent2" accent3="accent3" accent4="accent4" accent5="accent5" accent6="accent6" hlink="hlink" folHlink="folHlink"/>
  <p:sldLayoutIdLst>
    <p:sldLayoutId id="2147484479" r:id="rId1"/>
    <p:sldLayoutId id="2147484480" r:id="rId2"/>
    <p:sldLayoutId id="2147484481" r:id="rId3"/>
    <p:sldLayoutId id="2147484482" r:id="rId4"/>
    <p:sldLayoutId id="2147484483" r:id="rId5"/>
    <p:sldLayoutId id="2147484484" r:id="rId6"/>
    <p:sldLayoutId id="2147484485" r:id="rId7"/>
    <p:sldLayoutId id="2147484486" r:id="rId8"/>
    <p:sldLayoutId id="2147484487" r:id="rId9"/>
    <p:sldLayoutId id="2147484488" r:id="rId10"/>
    <p:sldLayoutId id="2147484489" r:id="rId11"/>
    <p:sldLayoutId id="2147484490" r:id="rId12"/>
    <p:sldLayoutId id="2147484491" r:id="rId13"/>
    <p:sldLayoutId id="2147484492" r:id="rId14"/>
    <p:sldLayoutId id="2147484493" r:id="rId15"/>
    <p:sldLayoutId id="2147484494" r:id="rId16"/>
    <p:sldLayoutId id="2147484495" r:id="rId17"/>
    <p:sldLayoutId id="2147484438" r:id="rId18"/>
  </p:sldLayoutIdLst>
  <p:hf hdr="0" ftr="0" dt="0"/>
  <p:txStyles>
    <p:titleStyle>
      <a:lvl1pPr algn="ctr" rtl="0" eaLnBrk="0" fontAlgn="base" hangingPunct="0">
        <a:spcBef>
          <a:spcPct val="0"/>
        </a:spcBef>
        <a:spcAft>
          <a:spcPct val="0"/>
        </a:spcAft>
        <a:defRPr kumimoji="1" sz="4400">
          <a:solidFill>
            <a:schemeClr val="tx2"/>
          </a:solidFill>
          <a:latin typeface="+mj-lt"/>
          <a:ea typeface="+mj-ea"/>
          <a:cs typeface="+mj-cs"/>
        </a:defRPr>
      </a:lvl1pPr>
      <a:lvl2pPr algn="ctr" rtl="0" eaLnBrk="0" fontAlgn="base" hangingPunct="0">
        <a:spcBef>
          <a:spcPct val="0"/>
        </a:spcBef>
        <a:spcAft>
          <a:spcPct val="0"/>
        </a:spcAft>
        <a:defRPr kumimoji="1" sz="4400">
          <a:solidFill>
            <a:schemeClr val="tx2"/>
          </a:solidFill>
          <a:latin typeface="Arial" charset="0"/>
          <a:ea typeface="標楷體" pitchFamily="65" charset="-120"/>
        </a:defRPr>
      </a:lvl2pPr>
      <a:lvl3pPr algn="ctr" rtl="0" eaLnBrk="0" fontAlgn="base" hangingPunct="0">
        <a:spcBef>
          <a:spcPct val="0"/>
        </a:spcBef>
        <a:spcAft>
          <a:spcPct val="0"/>
        </a:spcAft>
        <a:defRPr kumimoji="1" sz="4400">
          <a:solidFill>
            <a:schemeClr val="tx2"/>
          </a:solidFill>
          <a:latin typeface="Arial" charset="0"/>
          <a:ea typeface="標楷體" pitchFamily="65" charset="-120"/>
        </a:defRPr>
      </a:lvl3pPr>
      <a:lvl4pPr algn="ctr" rtl="0" eaLnBrk="0" fontAlgn="base" hangingPunct="0">
        <a:spcBef>
          <a:spcPct val="0"/>
        </a:spcBef>
        <a:spcAft>
          <a:spcPct val="0"/>
        </a:spcAft>
        <a:defRPr kumimoji="1" sz="4400">
          <a:solidFill>
            <a:schemeClr val="tx2"/>
          </a:solidFill>
          <a:latin typeface="Arial" charset="0"/>
          <a:ea typeface="標楷體" pitchFamily="65" charset="-120"/>
        </a:defRPr>
      </a:lvl4pPr>
      <a:lvl5pPr algn="ctr" rtl="0" eaLnBrk="0" fontAlgn="base" hangingPunct="0">
        <a:spcBef>
          <a:spcPct val="0"/>
        </a:spcBef>
        <a:spcAft>
          <a:spcPct val="0"/>
        </a:spcAft>
        <a:defRPr kumimoji="1" sz="4400">
          <a:solidFill>
            <a:schemeClr val="tx2"/>
          </a:solidFill>
          <a:latin typeface="Arial" charset="0"/>
          <a:ea typeface="標楷體" pitchFamily="65" charset="-120"/>
        </a:defRPr>
      </a:lvl5pPr>
      <a:lvl6pPr marL="457200" algn="ctr" rtl="0" fontAlgn="base">
        <a:spcBef>
          <a:spcPct val="0"/>
        </a:spcBef>
        <a:spcAft>
          <a:spcPct val="0"/>
        </a:spcAft>
        <a:defRPr kumimoji="1" sz="4400">
          <a:solidFill>
            <a:schemeClr val="tx2"/>
          </a:solidFill>
          <a:latin typeface="Arial" charset="0"/>
          <a:ea typeface="標楷體" pitchFamily="65" charset="-120"/>
        </a:defRPr>
      </a:lvl6pPr>
      <a:lvl7pPr marL="914400" algn="ctr" rtl="0" fontAlgn="base">
        <a:spcBef>
          <a:spcPct val="0"/>
        </a:spcBef>
        <a:spcAft>
          <a:spcPct val="0"/>
        </a:spcAft>
        <a:defRPr kumimoji="1" sz="4400">
          <a:solidFill>
            <a:schemeClr val="tx2"/>
          </a:solidFill>
          <a:latin typeface="Arial" charset="0"/>
          <a:ea typeface="標楷體" pitchFamily="65" charset="-120"/>
        </a:defRPr>
      </a:lvl7pPr>
      <a:lvl8pPr marL="1371600" algn="ctr" rtl="0" fontAlgn="base">
        <a:spcBef>
          <a:spcPct val="0"/>
        </a:spcBef>
        <a:spcAft>
          <a:spcPct val="0"/>
        </a:spcAft>
        <a:defRPr kumimoji="1" sz="4400">
          <a:solidFill>
            <a:schemeClr val="tx2"/>
          </a:solidFill>
          <a:latin typeface="Arial" charset="0"/>
          <a:ea typeface="標楷體" pitchFamily="65" charset="-120"/>
        </a:defRPr>
      </a:lvl8pPr>
      <a:lvl9pPr marL="1828800" algn="ctr" rtl="0" fontAlgn="base">
        <a:spcBef>
          <a:spcPct val="0"/>
        </a:spcBef>
        <a:spcAft>
          <a:spcPct val="0"/>
        </a:spcAft>
        <a:defRPr kumimoji="1" sz="4400">
          <a:solidFill>
            <a:schemeClr val="tx2"/>
          </a:solidFill>
          <a:latin typeface="Arial" charset="0"/>
          <a:ea typeface="標楷體" pitchFamily="65" charset="-120"/>
        </a:defRPr>
      </a:lvl9pPr>
    </p:titleStyle>
    <p:body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6.xml"/><Relationship Id="rId1" Type="http://schemas.openxmlformats.org/officeDocument/2006/relationships/themeOverride" Target="../theme/themeOverride9.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6.xml"/><Relationship Id="rId1" Type="http://schemas.openxmlformats.org/officeDocument/2006/relationships/themeOverride" Target="../theme/themeOverride10.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6.xml"/><Relationship Id="rId1" Type="http://schemas.openxmlformats.org/officeDocument/2006/relationships/themeOverride" Target="../theme/themeOverride11.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6.xml"/><Relationship Id="rId1" Type="http://schemas.openxmlformats.org/officeDocument/2006/relationships/themeOverride" Target="../theme/themeOverride12.xml"/></Relationships>
</file>

<file path=ppt/slides/_rels/slide1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6.xml"/><Relationship Id="rId1" Type="http://schemas.openxmlformats.org/officeDocument/2006/relationships/themeOverride" Target="../theme/themeOverride13.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6.xml"/><Relationship Id="rId1" Type="http://schemas.openxmlformats.org/officeDocument/2006/relationships/themeOverride" Target="../theme/themeOverride14.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6.xml"/><Relationship Id="rId1" Type="http://schemas.openxmlformats.org/officeDocument/2006/relationships/themeOverride" Target="../theme/themeOverride15.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xml"/><Relationship Id="rId1" Type="http://schemas.openxmlformats.org/officeDocument/2006/relationships/themeOverride" Target="../theme/themeOverride1.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6.xml"/><Relationship Id="rId1" Type="http://schemas.openxmlformats.org/officeDocument/2006/relationships/themeOverride" Target="../theme/themeOverride16.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6.xml"/><Relationship Id="rId1" Type="http://schemas.openxmlformats.org/officeDocument/2006/relationships/themeOverride" Target="../theme/themeOverride17.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6.xml"/><Relationship Id="rId1" Type="http://schemas.openxmlformats.org/officeDocument/2006/relationships/themeOverride" Target="../theme/themeOverride18.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6.xml"/><Relationship Id="rId1" Type="http://schemas.openxmlformats.org/officeDocument/2006/relationships/themeOverride" Target="../theme/themeOverride19.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6.xml"/><Relationship Id="rId1" Type="http://schemas.openxmlformats.org/officeDocument/2006/relationships/themeOverride" Target="../theme/themeOverride20.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6.xml"/><Relationship Id="rId1" Type="http://schemas.openxmlformats.org/officeDocument/2006/relationships/themeOverride" Target="../theme/themeOverride21.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6.xml"/><Relationship Id="rId1" Type="http://schemas.openxmlformats.org/officeDocument/2006/relationships/themeOverride" Target="../theme/themeOverride22.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6.xml"/><Relationship Id="rId1" Type="http://schemas.openxmlformats.org/officeDocument/2006/relationships/themeOverride" Target="../theme/themeOverride23.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6.xml"/><Relationship Id="rId1" Type="http://schemas.openxmlformats.org/officeDocument/2006/relationships/themeOverride" Target="../theme/themeOverride24.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6.xml"/><Relationship Id="rId1" Type="http://schemas.openxmlformats.org/officeDocument/2006/relationships/themeOverride" Target="../theme/themeOverride25.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6.xml"/><Relationship Id="rId1" Type="http://schemas.openxmlformats.org/officeDocument/2006/relationships/themeOverride" Target="../theme/themeOverride2.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6.xml"/><Relationship Id="rId1" Type="http://schemas.openxmlformats.org/officeDocument/2006/relationships/themeOverride" Target="../theme/themeOverride26.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6.xml"/><Relationship Id="rId1" Type="http://schemas.openxmlformats.org/officeDocument/2006/relationships/themeOverride" Target="../theme/themeOverride27.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6.xml"/><Relationship Id="rId1" Type="http://schemas.openxmlformats.org/officeDocument/2006/relationships/themeOverride" Target="../theme/themeOverride2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6.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6.xml"/><Relationship Id="rId1" Type="http://schemas.openxmlformats.org/officeDocument/2006/relationships/themeOverride" Target="../theme/themeOverride29.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6.xml"/><Relationship Id="rId1" Type="http://schemas.openxmlformats.org/officeDocument/2006/relationships/themeOverride" Target="../theme/themeOverride30.xml"/><Relationship Id="rId4" Type="http://schemas.openxmlformats.org/officeDocument/2006/relationships/image" Target="../media/image9.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6.xml"/><Relationship Id="rId1" Type="http://schemas.openxmlformats.org/officeDocument/2006/relationships/themeOverride" Target="../theme/themeOverride31.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26.xml"/><Relationship Id="rId1" Type="http://schemas.openxmlformats.org/officeDocument/2006/relationships/themeOverride" Target="../theme/themeOverride32.xml"/><Relationship Id="rId4" Type="http://schemas.openxmlformats.org/officeDocument/2006/relationships/image" Target="../media/image10.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26.xml"/><Relationship Id="rId1" Type="http://schemas.openxmlformats.org/officeDocument/2006/relationships/themeOverride" Target="../theme/themeOverride33.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26.xml"/><Relationship Id="rId1" Type="http://schemas.openxmlformats.org/officeDocument/2006/relationships/themeOverride" Target="../theme/themeOverride34.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6.xml"/><Relationship Id="rId1" Type="http://schemas.openxmlformats.org/officeDocument/2006/relationships/themeOverride" Target="../theme/themeOverride3.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26.xml"/><Relationship Id="rId1" Type="http://schemas.openxmlformats.org/officeDocument/2006/relationships/themeOverride" Target="../theme/themeOverride35.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26.xml"/><Relationship Id="rId1" Type="http://schemas.openxmlformats.org/officeDocument/2006/relationships/themeOverride" Target="../theme/themeOverride36.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26.xml"/><Relationship Id="rId1" Type="http://schemas.openxmlformats.org/officeDocument/2006/relationships/themeOverride" Target="../theme/themeOverride37.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9.xml"/><Relationship Id="rId1" Type="http://schemas.openxmlformats.org/officeDocument/2006/relationships/themeOverride" Target="../theme/themeOverride38.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21.xml"/><Relationship Id="rId1" Type="http://schemas.openxmlformats.org/officeDocument/2006/relationships/themeOverride" Target="../theme/themeOverride39.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21.xml"/><Relationship Id="rId1" Type="http://schemas.openxmlformats.org/officeDocument/2006/relationships/themeOverride" Target="../theme/themeOverride40.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21.xml"/><Relationship Id="rId1" Type="http://schemas.openxmlformats.org/officeDocument/2006/relationships/themeOverride" Target="../theme/themeOverride41.xm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21.xml"/><Relationship Id="rId1" Type="http://schemas.openxmlformats.org/officeDocument/2006/relationships/themeOverride" Target="../theme/themeOverride42.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21.xml"/><Relationship Id="rId1" Type="http://schemas.openxmlformats.org/officeDocument/2006/relationships/themeOverride" Target="../theme/themeOverride43.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21.xml"/><Relationship Id="rId1" Type="http://schemas.openxmlformats.org/officeDocument/2006/relationships/themeOverride" Target="../theme/themeOverride44.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6.xml"/><Relationship Id="rId1" Type="http://schemas.openxmlformats.org/officeDocument/2006/relationships/themeOverride" Target="../theme/themeOverride4.xml"/><Relationship Id="rId4" Type="http://schemas.openxmlformats.org/officeDocument/2006/relationships/image" Target="../media/image1.png"/></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21.xml"/><Relationship Id="rId1" Type="http://schemas.openxmlformats.org/officeDocument/2006/relationships/themeOverride" Target="../theme/themeOverride45.xm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21.xml"/><Relationship Id="rId1" Type="http://schemas.openxmlformats.org/officeDocument/2006/relationships/themeOverride" Target="../theme/themeOverride46.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21.xml"/><Relationship Id="rId1" Type="http://schemas.openxmlformats.org/officeDocument/2006/relationships/themeOverride" Target="../theme/themeOverride47.xml"/></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21.xml"/><Relationship Id="rId1" Type="http://schemas.openxmlformats.org/officeDocument/2006/relationships/themeOverride" Target="../theme/themeOverride48.xml"/></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21.xml"/><Relationship Id="rId1" Type="http://schemas.openxmlformats.org/officeDocument/2006/relationships/themeOverride" Target="../theme/themeOverride49.xm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21.xml"/><Relationship Id="rId1" Type="http://schemas.openxmlformats.org/officeDocument/2006/relationships/themeOverride" Target="../theme/themeOverride50.xml"/></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21.xml"/><Relationship Id="rId1" Type="http://schemas.openxmlformats.org/officeDocument/2006/relationships/themeOverride" Target="../theme/themeOverride51.xml"/></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21.xml"/><Relationship Id="rId1" Type="http://schemas.openxmlformats.org/officeDocument/2006/relationships/themeOverride" Target="../theme/themeOverride52.xml"/></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21.xml"/><Relationship Id="rId1" Type="http://schemas.openxmlformats.org/officeDocument/2006/relationships/themeOverride" Target="../theme/themeOverride53.xml"/></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21.xml"/><Relationship Id="rId1" Type="http://schemas.openxmlformats.org/officeDocument/2006/relationships/themeOverride" Target="../theme/themeOverride54.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6.xml"/><Relationship Id="rId1" Type="http://schemas.openxmlformats.org/officeDocument/2006/relationships/themeOverride" Target="../theme/themeOverride5.xm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21.xml"/><Relationship Id="rId1" Type="http://schemas.openxmlformats.org/officeDocument/2006/relationships/themeOverride" Target="../theme/themeOverride55.xml"/></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21.xml"/><Relationship Id="rId1" Type="http://schemas.openxmlformats.org/officeDocument/2006/relationships/themeOverride" Target="../theme/themeOverride56.xml"/></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21.xml"/><Relationship Id="rId1" Type="http://schemas.openxmlformats.org/officeDocument/2006/relationships/themeOverride" Target="../theme/themeOverride57.xml"/></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21.xml"/><Relationship Id="rId1" Type="http://schemas.openxmlformats.org/officeDocument/2006/relationships/themeOverride" Target="../theme/themeOverride58.xml"/></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9.xml"/><Relationship Id="rId1" Type="http://schemas.openxmlformats.org/officeDocument/2006/relationships/themeOverride" Target="../theme/themeOverride59.xml"/></Relationships>
</file>

<file path=ppt/slides/_rels/slide65.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4.xml"/><Relationship Id="rId1" Type="http://schemas.openxmlformats.org/officeDocument/2006/relationships/themeOverride" Target="../theme/themeOverride60.xml"/></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4.xml"/><Relationship Id="rId1" Type="http://schemas.openxmlformats.org/officeDocument/2006/relationships/themeOverride" Target="../theme/themeOverride61.xml"/></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4.xml"/><Relationship Id="rId1" Type="http://schemas.openxmlformats.org/officeDocument/2006/relationships/themeOverride" Target="../theme/themeOverride62.xml"/></Relationships>
</file>

<file path=ppt/slides/_rels/slide68.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4.xml"/><Relationship Id="rId1" Type="http://schemas.openxmlformats.org/officeDocument/2006/relationships/themeOverride" Target="../theme/themeOverride63.xml"/></Relationships>
</file>

<file path=ppt/slides/_rels/slide69.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4.xml"/><Relationship Id="rId1" Type="http://schemas.openxmlformats.org/officeDocument/2006/relationships/themeOverride" Target="../theme/themeOverride64.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6.xml"/><Relationship Id="rId1" Type="http://schemas.openxmlformats.org/officeDocument/2006/relationships/themeOverride" Target="../theme/themeOverride6.xml"/></Relationships>
</file>

<file path=ppt/slides/_rels/slide70.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4.xml"/><Relationship Id="rId1" Type="http://schemas.openxmlformats.org/officeDocument/2006/relationships/themeOverride" Target="../theme/themeOverride65.xml"/></Relationships>
</file>

<file path=ppt/slides/_rels/slide71.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9.xml"/><Relationship Id="rId1" Type="http://schemas.openxmlformats.org/officeDocument/2006/relationships/themeOverride" Target="../theme/themeOverride66.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3.xml"/><Relationship Id="rId1" Type="http://schemas.openxmlformats.org/officeDocument/2006/relationships/slideLayout" Target="../slideLayouts/slideLayout9.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9.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9.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9.xml"/></Relationships>
</file>

<file path=ppt/slides/_rels/slide7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7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6.xml"/><Relationship Id="rId1" Type="http://schemas.openxmlformats.org/officeDocument/2006/relationships/themeOverride" Target="../theme/themeOverride7.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6.xml"/><Relationship Id="rId1" Type="http://schemas.openxmlformats.org/officeDocument/2006/relationships/themeOverride" Target="../theme/themeOverride8.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2"/>
          <p:cNvSpPr>
            <a:spLocks noGrp="1" noChangeArrowheads="1"/>
          </p:cNvSpPr>
          <p:nvPr>
            <p:ph type="ctrTitle"/>
          </p:nvPr>
        </p:nvSpPr>
        <p:spPr>
          <a:xfrm>
            <a:off x="684213" y="2123855"/>
            <a:ext cx="7772400" cy="2663825"/>
          </a:xfrm>
          <a:noFill/>
        </p:spPr>
        <p:txBody>
          <a:bodyPr/>
          <a:lstStyle/>
          <a:p>
            <a:pPr eaLnBrk="1" hangingPunct="1"/>
            <a:r>
              <a:rPr lang="zh-TW" altLang="en-US" sz="4800" dirty="0"/>
              <a:t>組合訓練暨作戰計畫演練</a:t>
            </a:r>
            <a:endParaRPr lang="en-US" altLang="zh-TW" sz="4800" dirty="0" smtClean="0"/>
          </a:p>
        </p:txBody>
      </p:sp>
      <p:sp>
        <p:nvSpPr>
          <p:cNvPr id="5124" name="Rectangle 10"/>
          <p:cNvSpPr>
            <a:spLocks noChangeArrowheads="1"/>
          </p:cNvSpPr>
          <p:nvPr/>
        </p:nvSpPr>
        <p:spPr bwMode="auto">
          <a:xfrm>
            <a:off x="2159000" y="260350"/>
            <a:ext cx="4824413" cy="5762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zh-TW" altLang="en-US" sz="4400" b="0" i="0" u="none" strike="noStrike" kern="1200" cap="none" spc="0" normalizeH="0" baseline="0" noProof="0" dirty="0" smtClean="0">
                <a:ln>
                  <a:noFill/>
                </a:ln>
                <a:solidFill>
                  <a:srgbClr val="000000"/>
                </a:solidFill>
                <a:effectLst/>
                <a:uLnTx/>
                <a:uFillTx/>
                <a:latin typeface="Arial" panose="020B0604020202020204" pitchFamily="34" charset="0"/>
                <a:ea typeface="標楷體" panose="03000509000000000000" pitchFamily="65" charset="-120"/>
                <a:cs typeface="+mn-cs"/>
              </a:rPr>
              <a:t>課    目</a:t>
            </a:r>
          </a:p>
        </p:txBody>
      </p:sp>
    </p:spTree>
    <p:extLst>
      <p:ext uri="{BB962C8B-B14F-4D97-AF65-F5344CB8AC3E}">
        <p14:creationId xmlns:p14="http://schemas.microsoft.com/office/powerpoint/2010/main" val="340213989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1620" y="1485158"/>
            <a:ext cx="6840760" cy="48383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tangle 4"/>
          <p:cNvSpPr>
            <a:spLocks noChangeArrowheads="1"/>
          </p:cNvSpPr>
          <p:nvPr/>
        </p:nvSpPr>
        <p:spPr bwMode="auto">
          <a:xfrm>
            <a:off x="656565" y="188913"/>
            <a:ext cx="7875875"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FontTx/>
              <a:buNone/>
            </a:pPr>
            <a:r>
              <a:rPr kumimoji="0" lang="zh-TW" altLang="en-US" sz="4000" b="0" kern="0" dirty="0" smtClean="0">
                <a:latin typeface="標楷體" panose="03000509000000000000" pitchFamily="65" charset="-120"/>
                <a:cs typeface="Times New Roman" panose="02020603050405020304" pitchFamily="18" charset="0"/>
                <a:sym typeface="Wingdings 3" pitchFamily="18" charset="2"/>
              </a:rPr>
              <a:t>「</a:t>
            </a:r>
            <a:r>
              <a:rPr kumimoji="0" lang="zh-TW" altLang="en-US" sz="4000" b="0" kern="0" dirty="0">
                <a:latin typeface="標楷體" panose="03000509000000000000" pitchFamily="65" charset="-120"/>
                <a:cs typeface="Times New Roman" panose="02020603050405020304" pitchFamily="18" charset="0"/>
                <a:sym typeface="Wingdings 3" pitchFamily="18" charset="2"/>
              </a:rPr>
              <a:t>指參作業程序」作為要領示意圖</a:t>
            </a:r>
          </a:p>
        </p:txBody>
      </p:sp>
      <p:sp>
        <p:nvSpPr>
          <p:cNvPr id="6"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10</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228456960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6863" y="818710"/>
            <a:ext cx="8505825" cy="56313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矩形 5"/>
          <p:cNvSpPr/>
          <p:nvPr/>
        </p:nvSpPr>
        <p:spPr>
          <a:xfrm>
            <a:off x="386536" y="191977"/>
            <a:ext cx="8416152" cy="523220"/>
          </a:xfrm>
          <a:prstGeom prst="rect">
            <a:avLst/>
          </a:prstGeom>
        </p:spPr>
        <p:txBody>
          <a:bodyPr wrap="square">
            <a:spAutoFit/>
          </a:bodyPr>
          <a:lstStyle/>
          <a:p>
            <a:r>
              <a:rPr lang="zh-TW" altLang="en-US" sz="2800" dirty="0">
                <a:solidFill>
                  <a:schemeClr val="bg1"/>
                </a:solidFill>
                <a:ea typeface="標楷體" panose="03000509000000000000" pitchFamily="65" charset="-120"/>
              </a:rPr>
              <a:t>計畫本文內容結合軍事決心策定程序作業成果示意圖</a:t>
            </a:r>
          </a:p>
        </p:txBody>
      </p:sp>
      <p:sp>
        <p:nvSpPr>
          <p:cNvPr id="4" name="投影片編號版面配置區 3"/>
          <p:cNvSpPr txBox="1">
            <a:spLocks/>
          </p:cNvSpPr>
          <p:nvPr/>
        </p:nvSpPr>
        <p:spPr>
          <a:xfrm>
            <a:off x="7013575" y="6600825"/>
            <a:ext cx="2133600" cy="215900"/>
          </a:xfrm>
          <a:prstGeom prst="rect">
            <a:avLst/>
          </a:prstGeom>
          <a:noFill/>
        </p:spPr>
        <p:txBody>
          <a:bodyPr/>
          <a:lstStyle>
            <a:defPPr>
              <a:defRPr lang="zh-TW"/>
            </a:defPPr>
            <a:lvl1pPr algn="l" rtl="0" fontAlgn="base">
              <a:spcBef>
                <a:spcPct val="20000"/>
              </a:spcBef>
              <a:spcAft>
                <a:spcPct val="0"/>
              </a:spcAft>
              <a:buChar char="•"/>
              <a:defRPr kumimoji="1" sz="3200" b="1" kern="1200">
                <a:solidFill>
                  <a:schemeClr val="tx1"/>
                </a:solidFill>
                <a:latin typeface="Arial" panose="020B0604020202020204" pitchFamily="34" charset="0"/>
                <a:ea typeface="標楷體" panose="03000509000000000000" pitchFamily="65" charset="-120"/>
                <a:cs typeface="+mn-cs"/>
              </a:defRPr>
            </a:lvl1pPr>
            <a:lvl2pPr marL="742950" indent="-285750" algn="l" rtl="0" fontAlgn="base">
              <a:spcBef>
                <a:spcPct val="20000"/>
              </a:spcBef>
              <a:spcAft>
                <a:spcPct val="0"/>
              </a:spcAft>
              <a:buChar char="–"/>
              <a:defRPr kumimoji="1" sz="2800" b="1" kern="1200">
                <a:solidFill>
                  <a:schemeClr val="tx1"/>
                </a:solidFill>
                <a:latin typeface="Arial" panose="020B0604020202020204" pitchFamily="34" charset="0"/>
                <a:ea typeface="標楷體" panose="03000509000000000000" pitchFamily="65" charset="-120"/>
                <a:cs typeface="+mn-cs"/>
              </a:defRPr>
            </a:lvl2pPr>
            <a:lvl3pPr marL="1143000" indent="-228600" algn="l" rtl="0" fontAlgn="base">
              <a:spcBef>
                <a:spcPct val="20000"/>
              </a:spcBef>
              <a:spcAft>
                <a:spcPct val="0"/>
              </a:spcAft>
              <a:buChar char="•"/>
              <a:defRPr kumimoji="1" sz="2400" b="1" kern="1200">
                <a:solidFill>
                  <a:schemeClr val="tx1"/>
                </a:solidFill>
                <a:latin typeface="Arial" panose="020B0604020202020204" pitchFamily="34" charset="0"/>
                <a:ea typeface="標楷體" panose="03000509000000000000" pitchFamily="65" charset="-120"/>
                <a:cs typeface="+mn-cs"/>
              </a:defRPr>
            </a:lvl3pPr>
            <a:lvl4pPr marL="1600200" indent="-228600" algn="l" rtl="0" fontAlgn="base">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4pPr>
            <a:lvl5pPr marL="2057400" indent="-228600" algn="l" rtl="0" fontAlgn="base">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5pPr>
            <a:lvl6pPr marL="2514600" indent="-228600" algn="l" defTabSz="914400" rtl="0" eaLnBrk="0" fontAlgn="base" latinLnBrk="0" hangingPunct="0">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6pPr>
            <a:lvl7pPr marL="2971800" indent="-228600" algn="l" defTabSz="914400" rtl="0" eaLnBrk="0" fontAlgn="base" latinLnBrk="0" hangingPunct="0">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7pPr>
            <a:lvl8pPr marL="3429000" indent="-228600" algn="l" defTabSz="914400" rtl="0" eaLnBrk="0" fontAlgn="base" latinLnBrk="0" hangingPunct="0">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8pPr>
            <a:lvl9pPr marL="3886200" indent="-228600" algn="l" defTabSz="914400" rtl="0" eaLnBrk="0" fontAlgn="base" latinLnBrk="0" hangingPunct="0">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9pPr>
          </a:lstStyle>
          <a:p>
            <a:pPr algn="r">
              <a:spcBef>
                <a:spcPct val="0"/>
              </a:spcBef>
              <a:buFontTx/>
              <a:buNone/>
            </a:pPr>
            <a:fld id="{EF895772-F1DB-4B76-A9E1-7FAFE34F4D97}" type="slidenum">
              <a:rPr lang="en-US" altLang="zh-TW" sz="1400" b="0" smtClean="0">
                <a:solidFill>
                  <a:srgbClr val="0000FF"/>
                </a:solidFill>
                <a:latin typeface="Times New Roman" panose="02020603050405020304" pitchFamily="18" charset="0"/>
              </a:rPr>
              <a:pPr algn="r">
                <a:spcBef>
                  <a:spcPct val="0"/>
                </a:spcBef>
                <a:buFontTx/>
                <a:buNone/>
              </a:pPr>
              <a:t>11</a:t>
            </a:fld>
            <a:endParaRPr lang="en-US" altLang="zh-TW" sz="1400" b="0" smtClean="0">
              <a:solidFill>
                <a:srgbClr val="0000FF"/>
              </a:solidFill>
              <a:latin typeface="Times New Roman" panose="02020603050405020304" pitchFamily="18" charset="0"/>
            </a:endParaRPr>
          </a:p>
        </p:txBody>
      </p:sp>
    </p:spTree>
    <p:extLst>
      <p:ext uri="{BB962C8B-B14F-4D97-AF65-F5344CB8AC3E}">
        <p14:creationId xmlns:p14="http://schemas.microsoft.com/office/powerpoint/2010/main" val="344581953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1888" y="684213"/>
            <a:ext cx="8010552" cy="59638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矩形 4"/>
          <p:cNvSpPr/>
          <p:nvPr/>
        </p:nvSpPr>
        <p:spPr>
          <a:xfrm>
            <a:off x="386536" y="191977"/>
            <a:ext cx="8416152" cy="523220"/>
          </a:xfrm>
          <a:prstGeom prst="rect">
            <a:avLst/>
          </a:prstGeom>
        </p:spPr>
        <p:txBody>
          <a:bodyPr wrap="square">
            <a:spAutoFit/>
          </a:bodyPr>
          <a:lstStyle/>
          <a:p>
            <a:r>
              <a:rPr lang="zh-TW" altLang="en-US" sz="2800" dirty="0">
                <a:solidFill>
                  <a:schemeClr val="bg1"/>
                </a:solidFill>
                <a:ea typeface="標楷體" panose="03000509000000000000" pitchFamily="65" charset="-120"/>
              </a:rPr>
              <a:t>軍事決心策定程序作業成果與計畫本文內容關係圖</a:t>
            </a:r>
          </a:p>
        </p:txBody>
      </p:sp>
      <p:sp>
        <p:nvSpPr>
          <p:cNvPr id="4" name="投影片編號版面配置區 3"/>
          <p:cNvSpPr txBox="1">
            <a:spLocks/>
          </p:cNvSpPr>
          <p:nvPr/>
        </p:nvSpPr>
        <p:spPr>
          <a:xfrm>
            <a:off x="7013575" y="6600825"/>
            <a:ext cx="2133600" cy="215900"/>
          </a:xfrm>
          <a:prstGeom prst="rect">
            <a:avLst/>
          </a:prstGeom>
          <a:noFill/>
        </p:spPr>
        <p:txBody>
          <a:bodyPr/>
          <a:lstStyle>
            <a:defPPr>
              <a:defRPr lang="zh-TW"/>
            </a:defPPr>
            <a:lvl1pPr algn="l" rtl="0" fontAlgn="base">
              <a:spcBef>
                <a:spcPct val="20000"/>
              </a:spcBef>
              <a:spcAft>
                <a:spcPct val="0"/>
              </a:spcAft>
              <a:buChar char="•"/>
              <a:defRPr kumimoji="1" sz="3200" b="1" kern="1200">
                <a:solidFill>
                  <a:schemeClr val="tx1"/>
                </a:solidFill>
                <a:latin typeface="Arial" panose="020B0604020202020204" pitchFamily="34" charset="0"/>
                <a:ea typeface="標楷體" panose="03000509000000000000" pitchFamily="65" charset="-120"/>
                <a:cs typeface="+mn-cs"/>
              </a:defRPr>
            </a:lvl1pPr>
            <a:lvl2pPr marL="742950" indent="-285750" algn="l" rtl="0" fontAlgn="base">
              <a:spcBef>
                <a:spcPct val="20000"/>
              </a:spcBef>
              <a:spcAft>
                <a:spcPct val="0"/>
              </a:spcAft>
              <a:buChar char="–"/>
              <a:defRPr kumimoji="1" sz="2800" b="1" kern="1200">
                <a:solidFill>
                  <a:schemeClr val="tx1"/>
                </a:solidFill>
                <a:latin typeface="Arial" panose="020B0604020202020204" pitchFamily="34" charset="0"/>
                <a:ea typeface="標楷體" panose="03000509000000000000" pitchFamily="65" charset="-120"/>
                <a:cs typeface="+mn-cs"/>
              </a:defRPr>
            </a:lvl2pPr>
            <a:lvl3pPr marL="1143000" indent="-228600" algn="l" rtl="0" fontAlgn="base">
              <a:spcBef>
                <a:spcPct val="20000"/>
              </a:spcBef>
              <a:spcAft>
                <a:spcPct val="0"/>
              </a:spcAft>
              <a:buChar char="•"/>
              <a:defRPr kumimoji="1" sz="2400" b="1" kern="1200">
                <a:solidFill>
                  <a:schemeClr val="tx1"/>
                </a:solidFill>
                <a:latin typeface="Arial" panose="020B0604020202020204" pitchFamily="34" charset="0"/>
                <a:ea typeface="標楷體" panose="03000509000000000000" pitchFamily="65" charset="-120"/>
                <a:cs typeface="+mn-cs"/>
              </a:defRPr>
            </a:lvl3pPr>
            <a:lvl4pPr marL="1600200" indent="-228600" algn="l" rtl="0" fontAlgn="base">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4pPr>
            <a:lvl5pPr marL="2057400" indent="-228600" algn="l" rtl="0" fontAlgn="base">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5pPr>
            <a:lvl6pPr marL="2514600" indent="-228600" algn="l" defTabSz="914400" rtl="0" eaLnBrk="0" fontAlgn="base" latinLnBrk="0" hangingPunct="0">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6pPr>
            <a:lvl7pPr marL="2971800" indent="-228600" algn="l" defTabSz="914400" rtl="0" eaLnBrk="0" fontAlgn="base" latinLnBrk="0" hangingPunct="0">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7pPr>
            <a:lvl8pPr marL="3429000" indent="-228600" algn="l" defTabSz="914400" rtl="0" eaLnBrk="0" fontAlgn="base" latinLnBrk="0" hangingPunct="0">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8pPr>
            <a:lvl9pPr marL="3886200" indent="-228600" algn="l" defTabSz="914400" rtl="0" eaLnBrk="0" fontAlgn="base" latinLnBrk="0" hangingPunct="0">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9pPr>
          </a:lstStyle>
          <a:p>
            <a:pPr algn="r">
              <a:spcBef>
                <a:spcPct val="0"/>
              </a:spcBef>
              <a:buFontTx/>
              <a:buNone/>
            </a:pPr>
            <a:fld id="{EF895772-F1DB-4B76-A9E1-7FAFE34F4D97}" type="slidenum">
              <a:rPr lang="en-US" altLang="zh-TW" sz="1400" b="0" smtClean="0">
                <a:solidFill>
                  <a:srgbClr val="0000FF"/>
                </a:solidFill>
                <a:latin typeface="Times New Roman" panose="02020603050405020304" pitchFamily="18" charset="0"/>
              </a:rPr>
              <a:pPr algn="r">
                <a:spcBef>
                  <a:spcPct val="0"/>
                </a:spcBef>
                <a:buFontTx/>
                <a:buNone/>
              </a:pPr>
              <a:t>12</a:t>
            </a:fld>
            <a:endParaRPr lang="en-US" altLang="zh-TW" sz="1400" b="0" smtClean="0">
              <a:solidFill>
                <a:srgbClr val="0000FF"/>
              </a:solidFill>
              <a:latin typeface="Times New Roman" panose="02020603050405020304" pitchFamily="18" charset="0"/>
            </a:endParaRPr>
          </a:p>
        </p:txBody>
      </p:sp>
    </p:spTree>
    <p:extLst>
      <p:ext uri="{BB962C8B-B14F-4D97-AF65-F5344CB8AC3E}">
        <p14:creationId xmlns:p14="http://schemas.microsoft.com/office/powerpoint/2010/main" val="150585842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974695" y="2978950"/>
            <a:ext cx="7237879" cy="785856"/>
          </a:xfrm>
          <a:prstGeom prst="rect">
            <a:avLst/>
          </a:prstGeom>
        </p:spPr>
        <p:txBody>
          <a:bodyPr wrap="none">
            <a:spAutoFit/>
          </a:bodyPr>
          <a:lstStyle/>
          <a:p>
            <a:pPr marL="446088" lvl="0" indent="-446088" algn="just">
              <a:lnSpc>
                <a:spcPct val="110000"/>
              </a:lnSpc>
              <a:defRPr/>
            </a:pPr>
            <a:r>
              <a:rPr kumimoji="0" lang="zh-TW" altLang="en-US" sz="4400" b="0" kern="0" dirty="0">
                <a:solidFill>
                  <a:srgbClr val="000000"/>
                </a:solidFill>
                <a:ea typeface="標楷體" panose="03000509000000000000" pitchFamily="65" charset="-120"/>
                <a:sym typeface="Wingdings 3" pitchFamily="18" charset="2"/>
              </a:rPr>
              <a:t>二、部隊指揮程序</a:t>
            </a:r>
            <a:r>
              <a:rPr kumimoji="0" lang="en-US" altLang="zh-TW" sz="4400" b="0" kern="0" dirty="0">
                <a:solidFill>
                  <a:srgbClr val="000000"/>
                </a:solidFill>
                <a:ea typeface="標楷體" panose="03000509000000000000" pitchFamily="65" charset="-120"/>
                <a:sym typeface="Wingdings 3" pitchFamily="18" charset="2"/>
              </a:rPr>
              <a:t>(TLP)</a:t>
            </a:r>
            <a:r>
              <a:rPr kumimoji="0" lang="zh-TW" altLang="en-US" sz="4400" b="0" kern="0" dirty="0">
                <a:solidFill>
                  <a:srgbClr val="000000"/>
                </a:solidFill>
                <a:ea typeface="標楷體" panose="03000509000000000000" pitchFamily="65" charset="-120"/>
                <a:sym typeface="Wingdings 3" pitchFamily="18" charset="2"/>
              </a:rPr>
              <a:t>簡述</a:t>
            </a:r>
          </a:p>
        </p:txBody>
      </p:sp>
    </p:spTree>
    <p:extLst>
      <p:ext uri="{BB962C8B-B14F-4D97-AF65-F5344CB8AC3E}">
        <p14:creationId xmlns:p14="http://schemas.microsoft.com/office/powerpoint/2010/main" val="15881948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791580" y="1313764"/>
            <a:ext cx="7695854" cy="400544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0" indent="0" algn="just" eaLnBrk="1">
              <a:lnSpc>
                <a:spcPts val="4300"/>
              </a:lnSpc>
              <a:spcBef>
                <a:spcPct val="0"/>
              </a:spcBef>
              <a:buNone/>
              <a:defRPr/>
            </a:pPr>
            <a:r>
              <a:rPr kumimoji="0" lang="zh-TW" altLang="en-US" sz="3600" b="0" u="sng" kern="0" dirty="0" smtClean="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部隊</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指揮程序</a:t>
            </a:r>
            <a:r>
              <a:rPr kumimoji="0" lang="zh-TW" altLang="en-US" sz="3600" b="0" u="sng" kern="0" dirty="0" smtClean="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乃</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遂行指揮之思維及行動過程</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，能使</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指揮官迅速</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下達適當決心，並讓下級及早從事戰鬥準備</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；惟</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須考慮研判當時狀況</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依程序</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步驟</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要領實施</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亦可靈活運用</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，同時執行或省略，</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並非一成不變</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sp>
        <p:nvSpPr>
          <p:cNvPr id="3" name="Rectangle 4"/>
          <p:cNvSpPr>
            <a:spLocks noChangeArrowheads="1"/>
          </p:cNvSpPr>
          <p:nvPr/>
        </p:nvSpPr>
        <p:spPr bwMode="auto">
          <a:xfrm>
            <a:off x="881589" y="188913"/>
            <a:ext cx="7605845"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FontTx/>
              <a:buNone/>
            </a:pPr>
            <a:r>
              <a:rPr lang="zh-TW" altLang="en-US" sz="4000" b="0" dirty="0">
                <a:latin typeface="+mj-ea"/>
                <a:ea typeface="+mj-ea"/>
              </a:rPr>
              <a:t>部隊指揮程序</a:t>
            </a:r>
            <a:r>
              <a:rPr lang="en-US" altLang="zh-TW" sz="4000" b="0" dirty="0">
                <a:latin typeface="+mj-ea"/>
                <a:ea typeface="+mj-ea"/>
              </a:rPr>
              <a:t>(TLP)</a:t>
            </a:r>
            <a:r>
              <a:rPr lang="zh-TW" altLang="en-US" sz="4000" b="0" dirty="0">
                <a:latin typeface="+mj-ea"/>
                <a:ea typeface="+mj-ea"/>
              </a:rPr>
              <a:t>說明</a:t>
            </a:r>
          </a:p>
        </p:txBody>
      </p:sp>
      <p:sp>
        <p:nvSpPr>
          <p:cNvPr id="6"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14</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21076777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881588" y="1268760"/>
            <a:ext cx="7740861" cy="378042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0" indent="-446088" algn="just" eaLnBrk="1">
              <a:lnSpc>
                <a:spcPts val="4300"/>
              </a:lnSpc>
              <a:spcBef>
                <a:spcPct val="0"/>
              </a:spcBef>
              <a:buNone/>
              <a:defRPr/>
            </a:pP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部隊指揮程序與指參作業程序同步作業，「</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部隊指揮程序</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(Troop Leading Procedure, </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簡稱</a:t>
            </a:r>
            <a:r>
              <a:rPr kumimoji="0" lang="en-US" altLang="zh-TW"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TLP</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係</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適於無參謀編組之連</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排</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班長用以分析任務</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研擬計畫與準備作戰之程序</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，使指揮者</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得以有效</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計畫與充分準備其作戰任務</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sp>
        <p:nvSpPr>
          <p:cNvPr id="3" name="Rectangle 4"/>
          <p:cNvSpPr>
            <a:spLocks noChangeArrowheads="1"/>
          </p:cNvSpPr>
          <p:nvPr/>
        </p:nvSpPr>
        <p:spPr bwMode="auto">
          <a:xfrm>
            <a:off x="881589" y="188913"/>
            <a:ext cx="7605845"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FontTx/>
              <a:buNone/>
            </a:pPr>
            <a:r>
              <a:rPr lang="zh-TW" altLang="en-US" sz="4000" b="0" dirty="0">
                <a:latin typeface="+mj-ea"/>
                <a:ea typeface="+mj-ea"/>
              </a:rPr>
              <a:t>部隊指揮程序</a:t>
            </a:r>
            <a:r>
              <a:rPr lang="en-US" altLang="zh-TW" sz="4000" b="0" dirty="0">
                <a:latin typeface="+mj-ea"/>
                <a:ea typeface="+mj-ea"/>
              </a:rPr>
              <a:t>(TLP)</a:t>
            </a:r>
            <a:r>
              <a:rPr lang="zh-TW" altLang="en-US" sz="4000" b="0" dirty="0">
                <a:latin typeface="+mj-ea"/>
                <a:ea typeface="+mj-ea"/>
              </a:rPr>
              <a:t>說明</a:t>
            </a:r>
          </a:p>
        </p:txBody>
      </p:sp>
      <p:sp>
        <p:nvSpPr>
          <p:cNvPr id="5" name="投影片編號版面配置區 3"/>
          <p:cNvSpPr txBox="1">
            <a:spLocks/>
          </p:cNvSpPr>
          <p:nvPr/>
        </p:nvSpPr>
        <p:spPr>
          <a:xfrm>
            <a:off x="7084640" y="6642100"/>
            <a:ext cx="2133600" cy="215900"/>
          </a:xfrm>
          <a:prstGeom prst="rect">
            <a:avLst/>
          </a:prstGeom>
          <a:noFill/>
        </p:spPr>
        <p:txBody>
          <a:bodyPr/>
          <a:lstStyle>
            <a:defPPr>
              <a:defRPr lang="zh-TW"/>
            </a:defPPr>
            <a:lvl1pPr algn="l" rtl="0" fontAlgn="base">
              <a:spcBef>
                <a:spcPct val="20000"/>
              </a:spcBef>
              <a:spcAft>
                <a:spcPct val="0"/>
              </a:spcAft>
              <a:buChar char="•"/>
              <a:defRPr kumimoji="1" sz="3200" b="1" kern="1200">
                <a:solidFill>
                  <a:schemeClr val="tx1"/>
                </a:solidFill>
                <a:latin typeface="Arial" panose="020B0604020202020204" pitchFamily="34" charset="0"/>
                <a:ea typeface="標楷體" panose="03000509000000000000" pitchFamily="65" charset="-120"/>
                <a:cs typeface="+mn-cs"/>
              </a:defRPr>
            </a:lvl1pPr>
            <a:lvl2pPr marL="742950" indent="-285750" algn="l" rtl="0" fontAlgn="base">
              <a:spcBef>
                <a:spcPct val="20000"/>
              </a:spcBef>
              <a:spcAft>
                <a:spcPct val="0"/>
              </a:spcAft>
              <a:buChar char="–"/>
              <a:defRPr kumimoji="1" sz="2800" b="1" kern="1200">
                <a:solidFill>
                  <a:schemeClr val="tx1"/>
                </a:solidFill>
                <a:latin typeface="Arial" panose="020B0604020202020204" pitchFamily="34" charset="0"/>
                <a:ea typeface="標楷體" panose="03000509000000000000" pitchFamily="65" charset="-120"/>
                <a:cs typeface="+mn-cs"/>
              </a:defRPr>
            </a:lvl2pPr>
            <a:lvl3pPr marL="1143000" indent="-228600" algn="l" rtl="0" fontAlgn="base">
              <a:spcBef>
                <a:spcPct val="20000"/>
              </a:spcBef>
              <a:spcAft>
                <a:spcPct val="0"/>
              </a:spcAft>
              <a:buChar char="•"/>
              <a:defRPr kumimoji="1" sz="2400" b="1" kern="1200">
                <a:solidFill>
                  <a:schemeClr val="tx1"/>
                </a:solidFill>
                <a:latin typeface="Arial" panose="020B0604020202020204" pitchFamily="34" charset="0"/>
                <a:ea typeface="標楷體" panose="03000509000000000000" pitchFamily="65" charset="-120"/>
                <a:cs typeface="+mn-cs"/>
              </a:defRPr>
            </a:lvl3pPr>
            <a:lvl4pPr marL="1600200" indent="-228600" algn="l" rtl="0" fontAlgn="base">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4pPr>
            <a:lvl5pPr marL="2057400" indent="-228600" algn="l" rtl="0" fontAlgn="base">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5pPr>
            <a:lvl6pPr marL="2514600" indent="-228600" algn="l" defTabSz="914400" rtl="0" eaLnBrk="0" fontAlgn="base" latinLnBrk="0" hangingPunct="0">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6pPr>
            <a:lvl7pPr marL="2971800" indent="-228600" algn="l" defTabSz="914400" rtl="0" eaLnBrk="0" fontAlgn="base" latinLnBrk="0" hangingPunct="0">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7pPr>
            <a:lvl8pPr marL="3429000" indent="-228600" algn="l" defTabSz="914400" rtl="0" eaLnBrk="0" fontAlgn="base" latinLnBrk="0" hangingPunct="0">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8pPr>
            <a:lvl9pPr marL="3886200" indent="-228600" algn="l" defTabSz="914400" rtl="0" eaLnBrk="0" fontAlgn="base" latinLnBrk="0" hangingPunct="0">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9pPr>
          </a:lstStyle>
          <a:p>
            <a:pPr algn="r">
              <a:spcBef>
                <a:spcPct val="0"/>
              </a:spcBef>
              <a:buFontTx/>
              <a:buNone/>
            </a:pPr>
            <a:fld id="{EF895772-F1DB-4B76-A9E1-7FAFE34F4D97}" type="slidenum">
              <a:rPr lang="en-US" altLang="zh-TW" sz="1400" b="0" smtClean="0">
                <a:solidFill>
                  <a:srgbClr val="0000FF"/>
                </a:solidFill>
                <a:latin typeface="Times New Roman" panose="02020603050405020304" pitchFamily="18" charset="0"/>
              </a:rPr>
              <a:pPr algn="r">
                <a:spcBef>
                  <a:spcPct val="0"/>
                </a:spcBef>
                <a:buFontTx/>
                <a:buNone/>
              </a:pPr>
              <a:t>15</a:t>
            </a:fld>
            <a:endParaRPr lang="en-US" altLang="zh-TW" sz="1400" b="0" dirty="0" smtClean="0">
              <a:solidFill>
                <a:srgbClr val="0000FF"/>
              </a:solidFill>
              <a:latin typeface="Times New Roman" panose="02020603050405020304" pitchFamily="18" charset="0"/>
            </a:endParaRPr>
          </a:p>
        </p:txBody>
      </p:sp>
    </p:spTree>
    <p:extLst>
      <p:ext uri="{BB962C8B-B14F-4D97-AF65-F5344CB8AC3E}">
        <p14:creationId xmlns:p14="http://schemas.microsoft.com/office/powerpoint/2010/main" val="4632468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2"/>
          <p:cNvSpPr txBox="1">
            <a:spLocks/>
          </p:cNvSpPr>
          <p:nvPr/>
        </p:nvSpPr>
        <p:spPr bwMode="auto">
          <a:xfrm>
            <a:off x="120204" y="79251"/>
            <a:ext cx="8650406" cy="626397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just" rtl="0" eaLnBrk="0" fontAlgn="base" hangingPunct="0">
              <a:spcBef>
                <a:spcPct val="10000"/>
              </a:spcBef>
              <a:spcAft>
                <a:spcPct val="0"/>
              </a:spcAft>
              <a:buClr>
                <a:schemeClr val="bg1"/>
              </a:buClr>
              <a:buSzPct val="70000"/>
              <a:buFont typeface="Wingdings" pitchFamily="2" charset="2"/>
              <a:buChar char="q"/>
              <a:defRPr sz="3200">
                <a:solidFill>
                  <a:schemeClr val="bg1"/>
                </a:solidFill>
                <a:latin typeface="+mn-lt"/>
                <a:ea typeface="+mn-ea"/>
                <a:cs typeface="+mn-cs"/>
              </a:defRPr>
            </a:lvl1pPr>
            <a:lvl2pPr marL="692150" indent="-347663" algn="just" rtl="0" eaLnBrk="0" fontAlgn="base" hangingPunct="0">
              <a:spcBef>
                <a:spcPct val="10000"/>
              </a:spcBef>
              <a:spcAft>
                <a:spcPct val="0"/>
              </a:spcAft>
              <a:buClr>
                <a:srgbClr val="99FF99"/>
              </a:buClr>
              <a:buSzPct val="70000"/>
              <a:buFont typeface="Wingdings" pitchFamily="2" charset="2"/>
              <a:buChar char="l"/>
              <a:defRPr sz="3200">
                <a:solidFill>
                  <a:srgbClr val="99FF99"/>
                </a:solidFill>
                <a:latin typeface="+mn-lt"/>
                <a:ea typeface="+mn-ea"/>
              </a:defRPr>
            </a:lvl2pPr>
            <a:lvl3pPr marL="987425" indent="-293688" algn="just" rtl="0" eaLnBrk="0" fontAlgn="base" hangingPunct="0">
              <a:spcBef>
                <a:spcPct val="10000"/>
              </a:spcBef>
              <a:spcAft>
                <a:spcPct val="0"/>
              </a:spcAft>
              <a:buClr>
                <a:schemeClr val="accent1"/>
              </a:buClr>
              <a:buSzPct val="70000"/>
              <a:buFont typeface="Wingdings" pitchFamily="2" charset="2"/>
              <a:buChar char="l"/>
              <a:defRPr sz="2800">
                <a:solidFill>
                  <a:schemeClr val="bg1"/>
                </a:solidFill>
                <a:latin typeface="+mn-lt"/>
                <a:ea typeface="+mn-ea"/>
              </a:defRPr>
            </a:lvl3pPr>
            <a:lvl4pPr marL="1281113" indent="-292100" algn="just" rtl="0" eaLnBrk="0" fontAlgn="base" hangingPunct="0">
              <a:spcBef>
                <a:spcPct val="10000"/>
              </a:spcBef>
              <a:spcAft>
                <a:spcPct val="0"/>
              </a:spcAft>
              <a:buClr>
                <a:schemeClr val="tx2"/>
              </a:buClr>
              <a:buSzPct val="75000"/>
              <a:buFont typeface="Wingdings" pitchFamily="2" charset="2"/>
              <a:buChar char="§"/>
              <a:defRPr sz="2800">
                <a:solidFill>
                  <a:schemeClr val="bg1"/>
                </a:solidFill>
                <a:latin typeface="+mn-lt"/>
                <a:ea typeface="+mn-ea"/>
              </a:defRPr>
            </a:lvl4pPr>
            <a:lvl5pPr marL="1598613" indent="-315913" algn="just" rtl="0" eaLnBrk="0" fontAlgn="base" hangingPunct="0">
              <a:spcBef>
                <a:spcPct val="10000"/>
              </a:spcBef>
              <a:spcAft>
                <a:spcPct val="0"/>
              </a:spcAft>
              <a:buClr>
                <a:schemeClr val="folHlink"/>
              </a:buClr>
              <a:buSzPct val="80000"/>
              <a:buFont typeface="Wingdings" pitchFamily="2" charset="2"/>
              <a:buChar char="§"/>
              <a:defRPr sz="2000">
                <a:solidFill>
                  <a:schemeClr val="bg1"/>
                </a:solidFill>
                <a:latin typeface="+mn-lt"/>
                <a:ea typeface="+mn-ea"/>
              </a:defRPr>
            </a:lvl5pPr>
            <a:lvl6pPr marL="2055813" indent="-315913" algn="just" rtl="0" eaLnBrk="0" fontAlgn="base">
              <a:spcBef>
                <a:spcPct val="10000"/>
              </a:spcBef>
              <a:spcAft>
                <a:spcPct val="0"/>
              </a:spcAft>
              <a:buClr>
                <a:schemeClr val="folHlink"/>
              </a:buClr>
              <a:buSzPct val="80000"/>
              <a:buFont typeface="Wingdings" pitchFamily="2" charset="2"/>
              <a:buChar char="§"/>
              <a:defRPr sz="2000">
                <a:solidFill>
                  <a:schemeClr val="bg1"/>
                </a:solidFill>
                <a:latin typeface="+mn-lt"/>
                <a:ea typeface="+mn-ea"/>
              </a:defRPr>
            </a:lvl6pPr>
            <a:lvl7pPr marL="2513013" indent="-315913" algn="just" rtl="0" eaLnBrk="0" fontAlgn="base">
              <a:spcBef>
                <a:spcPct val="10000"/>
              </a:spcBef>
              <a:spcAft>
                <a:spcPct val="0"/>
              </a:spcAft>
              <a:buClr>
                <a:schemeClr val="folHlink"/>
              </a:buClr>
              <a:buSzPct val="80000"/>
              <a:buFont typeface="Wingdings" pitchFamily="2" charset="2"/>
              <a:buChar char="§"/>
              <a:defRPr sz="2000">
                <a:solidFill>
                  <a:schemeClr val="bg1"/>
                </a:solidFill>
                <a:latin typeface="+mn-lt"/>
                <a:ea typeface="+mn-ea"/>
              </a:defRPr>
            </a:lvl7pPr>
            <a:lvl8pPr marL="2970213" indent="-315913" algn="just" rtl="0" eaLnBrk="0" fontAlgn="base">
              <a:spcBef>
                <a:spcPct val="10000"/>
              </a:spcBef>
              <a:spcAft>
                <a:spcPct val="0"/>
              </a:spcAft>
              <a:buClr>
                <a:schemeClr val="folHlink"/>
              </a:buClr>
              <a:buSzPct val="80000"/>
              <a:buFont typeface="Wingdings" pitchFamily="2" charset="2"/>
              <a:buChar char="§"/>
              <a:defRPr sz="2000">
                <a:solidFill>
                  <a:schemeClr val="bg1"/>
                </a:solidFill>
                <a:latin typeface="+mn-lt"/>
                <a:ea typeface="+mn-ea"/>
              </a:defRPr>
            </a:lvl8pPr>
            <a:lvl9pPr marL="3427413" indent="-315913" algn="just" rtl="0" eaLnBrk="0" fontAlgn="base">
              <a:spcBef>
                <a:spcPct val="10000"/>
              </a:spcBef>
              <a:spcAft>
                <a:spcPct val="0"/>
              </a:spcAft>
              <a:buClr>
                <a:schemeClr val="folHlink"/>
              </a:buClr>
              <a:buSzPct val="80000"/>
              <a:buFont typeface="Wingdings" pitchFamily="2" charset="2"/>
              <a:buChar char="§"/>
              <a:defRPr sz="2000">
                <a:solidFill>
                  <a:schemeClr val="bg1"/>
                </a:solidFill>
                <a:latin typeface="+mn-lt"/>
                <a:ea typeface="+mn-ea"/>
              </a:defRPr>
            </a:lvl9pPr>
          </a:lstStyle>
          <a:p>
            <a:pPr marL="0" indent="0">
              <a:spcBef>
                <a:spcPts val="0"/>
              </a:spcBef>
              <a:buClr>
                <a:srgbClr val="FFFFFF"/>
              </a:buClr>
              <a:buFont typeface="Wingdings" pitchFamily="2" charset="2"/>
              <a:buNone/>
            </a:pPr>
            <a:endParaRPr kumimoji="0" lang="en-US" altLang="zh-TW" sz="4000" b="0" u="sng" dirty="0" smtClean="0">
              <a:solidFill>
                <a:srgbClr val="FFFF00"/>
              </a:solidFill>
              <a:latin typeface="標楷體"/>
            </a:endParaRPr>
          </a:p>
        </p:txBody>
      </p:sp>
      <p:pic>
        <p:nvPicPr>
          <p:cNvPr id="5" name="圖片 4"/>
          <p:cNvPicPr/>
          <p:nvPr/>
        </p:nvPicPr>
        <p:blipFill>
          <a:blip r:embed="rId3">
            <a:extLst>
              <a:ext uri="{28A0092B-C50C-407E-A947-70E740481C1C}">
                <a14:useLocalDpi xmlns:a14="http://schemas.microsoft.com/office/drawing/2010/main" val="0"/>
              </a:ext>
            </a:extLst>
          </a:blip>
          <a:srcRect/>
          <a:stretch>
            <a:fillRect/>
          </a:stretch>
        </p:blipFill>
        <p:spPr bwMode="auto">
          <a:xfrm>
            <a:off x="611560" y="1052736"/>
            <a:ext cx="7920880" cy="5157613"/>
          </a:xfrm>
          <a:prstGeom prst="rect">
            <a:avLst/>
          </a:prstGeom>
          <a:noFill/>
          <a:ln>
            <a:noFill/>
          </a:ln>
        </p:spPr>
      </p:pic>
      <p:sp>
        <p:nvSpPr>
          <p:cNvPr id="9" name="矩形 8"/>
          <p:cNvSpPr/>
          <p:nvPr/>
        </p:nvSpPr>
        <p:spPr>
          <a:xfrm>
            <a:off x="250825" y="44624"/>
            <a:ext cx="8642350" cy="492443"/>
          </a:xfrm>
          <a:prstGeom prst="rect">
            <a:avLst/>
          </a:prstGeom>
        </p:spPr>
        <p:txBody>
          <a:bodyPr wrap="square">
            <a:spAutoFit/>
          </a:bodyPr>
          <a:lstStyle/>
          <a:p>
            <a:pPr algn="ctr" fontAlgn="auto">
              <a:spcBef>
                <a:spcPts val="0"/>
              </a:spcBef>
              <a:spcAft>
                <a:spcPts val="0"/>
              </a:spcAft>
            </a:pPr>
            <a:r>
              <a:rPr kumimoji="0" lang="zh-TW" altLang="zh-TW" sz="2600" dirty="0">
                <a:solidFill>
                  <a:srgbClr val="FFFFFF"/>
                </a:solidFill>
                <a:latin typeface="Arial"/>
                <a:ea typeface="標楷體"/>
              </a:rPr>
              <a:t>部隊指揮程序與軍事決心策定</a:t>
            </a:r>
            <a:r>
              <a:rPr kumimoji="0" lang="zh-TW" altLang="zh-TW" sz="2600" dirty="0" smtClean="0">
                <a:solidFill>
                  <a:srgbClr val="FFFFFF"/>
                </a:solidFill>
                <a:latin typeface="Arial"/>
                <a:ea typeface="標楷體"/>
              </a:rPr>
              <a:t>程序同步</a:t>
            </a:r>
            <a:r>
              <a:rPr kumimoji="0" lang="zh-TW" altLang="zh-TW" sz="2600" dirty="0">
                <a:solidFill>
                  <a:srgbClr val="FFFFFF"/>
                </a:solidFill>
                <a:latin typeface="Arial"/>
                <a:ea typeface="標楷體"/>
              </a:rPr>
              <a:t>作業原則</a:t>
            </a:r>
            <a:r>
              <a:rPr kumimoji="0" lang="zh-TW" altLang="zh-TW" sz="2600" dirty="0" smtClean="0">
                <a:solidFill>
                  <a:srgbClr val="FFFFFF"/>
                </a:solidFill>
                <a:latin typeface="Arial"/>
                <a:ea typeface="標楷體"/>
              </a:rPr>
              <a:t>示意圖</a:t>
            </a:r>
            <a:endParaRPr kumimoji="0" lang="zh-TW" altLang="zh-TW" sz="2600" b="0" dirty="0">
              <a:solidFill>
                <a:srgbClr val="FFFFFF"/>
              </a:solidFill>
              <a:latin typeface="Arial"/>
              <a:ea typeface="標楷體"/>
            </a:endParaRPr>
          </a:p>
        </p:txBody>
      </p:sp>
      <p:grpSp>
        <p:nvGrpSpPr>
          <p:cNvPr id="21" name="群組 20"/>
          <p:cNvGrpSpPr/>
          <p:nvPr/>
        </p:nvGrpSpPr>
        <p:grpSpPr>
          <a:xfrm>
            <a:off x="216807" y="714693"/>
            <a:ext cx="8747681" cy="6044677"/>
            <a:chOff x="216807" y="714693"/>
            <a:chExt cx="8747681" cy="6044677"/>
          </a:xfrm>
        </p:grpSpPr>
        <p:sp>
          <p:nvSpPr>
            <p:cNvPr id="22" name="矩形 21"/>
            <p:cNvSpPr/>
            <p:nvPr/>
          </p:nvSpPr>
          <p:spPr>
            <a:xfrm>
              <a:off x="2843808" y="1144017"/>
              <a:ext cx="994916" cy="693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r>
                <a:rPr kumimoji="0" lang="zh-TW" altLang="en-US" sz="1800" b="0" dirty="0">
                  <a:solidFill>
                    <a:sysClr val="windowText" lastClr="000000"/>
                  </a:solidFill>
                </a:rPr>
                <a:t>作</a:t>
              </a:r>
              <a:r>
                <a:rPr kumimoji="0" lang="zh-TW" altLang="en-US" sz="1800" b="0" dirty="0" smtClean="0">
                  <a:solidFill>
                    <a:sysClr val="windowText" lastClr="000000"/>
                  </a:solidFill>
                </a:rPr>
                <a:t>戰區</a:t>
              </a:r>
              <a:endParaRPr kumimoji="0" lang="en-US" altLang="zh-TW" sz="1800" b="0" dirty="0" smtClean="0">
                <a:solidFill>
                  <a:sysClr val="windowText" lastClr="000000"/>
                </a:solidFill>
              </a:endParaRPr>
            </a:p>
            <a:p>
              <a:pPr algn="ctr" fontAlgn="auto">
                <a:spcBef>
                  <a:spcPts val="0"/>
                </a:spcBef>
                <a:spcAft>
                  <a:spcPts val="0"/>
                </a:spcAft>
              </a:pPr>
              <a:r>
                <a:rPr kumimoji="0" lang="en-US" altLang="zh-TW" sz="1800" b="0" dirty="0" smtClean="0">
                  <a:solidFill>
                    <a:sysClr val="windowText" lastClr="000000"/>
                  </a:solidFill>
                </a:rPr>
                <a:t>MDMP</a:t>
              </a:r>
              <a:endParaRPr kumimoji="0" lang="zh-TW" altLang="en-US" sz="1800" b="0" dirty="0">
                <a:solidFill>
                  <a:sysClr val="windowText" lastClr="000000"/>
                </a:solidFill>
              </a:endParaRPr>
            </a:p>
          </p:txBody>
        </p:sp>
        <p:sp>
          <p:nvSpPr>
            <p:cNvPr id="23" name="矩形 22"/>
            <p:cNvSpPr/>
            <p:nvPr/>
          </p:nvSpPr>
          <p:spPr>
            <a:xfrm>
              <a:off x="899592" y="1144017"/>
              <a:ext cx="1008112" cy="693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r>
                <a:rPr kumimoji="0" lang="zh-TW" altLang="en-US" sz="1800" b="0" dirty="0">
                  <a:solidFill>
                    <a:sysClr val="windowText" lastClr="000000"/>
                  </a:solidFill>
                </a:rPr>
                <a:t>聯</a:t>
              </a:r>
              <a:r>
                <a:rPr kumimoji="0" lang="zh-TW" altLang="en-US" sz="1800" b="0" dirty="0" smtClean="0">
                  <a:solidFill>
                    <a:sysClr val="windowText" lastClr="000000"/>
                  </a:solidFill>
                </a:rPr>
                <a:t>指所</a:t>
              </a:r>
              <a:endParaRPr kumimoji="0" lang="en-US" altLang="zh-TW" sz="1800" b="0" dirty="0" smtClean="0">
                <a:solidFill>
                  <a:sysClr val="windowText" lastClr="000000"/>
                </a:solidFill>
              </a:endParaRPr>
            </a:p>
            <a:p>
              <a:pPr algn="ctr" fontAlgn="auto">
                <a:spcBef>
                  <a:spcPts val="0"/>
                </a:spcBef>
                <a:spcAft>
                  <a:spcPts val="0"/>
                </a:spcAft>
              </a:pPr>
              <a:r>
                <a:rPr kumimoji="0" lang="en-US" altLang="zh-TW" sz="1800" b="0" dirty="0" smtClean="0">
                  <a:solidFill>
                    <a:sysClr val="windowText" lastClr="000000"/>
                  </a:solidFill>
                </a:rPr>
                <a:t>MDMP</a:t>
              </a:r>
              <a:endParaRPr kumimoji="0" lang="zh-TW" altLang="en-US" sz="1800" b="0" dirty="0">
                <a:solidFill>
                  <a:sysClr val="windowText" lastClr="000000"/>
                </a:solidFill>
              </a:endParaRPr>
            </a:p>
          </p:txBody>
        </p:sp>
        <p:sp>
          <p:nvSpPr>
            <p:cNvPr id="24" name="矩形 23"/>
            <p:cNvSpPr/>
            <p:nvPr/>
          </p:nvSpPr>
          <p:spPr>
            <a:xfrm>
              <a:off x="5148064" y="1151409"/>
              <a:ext cx="914400" cy="693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r>
                <a:rPr kumimoji="0" lang="zh-TW" altLang="en-US" sz="1800" b="0" dirty="0" smtClean="0">
                  <a:solidFill>
                    <a:sysClr val="windowText" lastClr="000000"/>
                  </a:solidFill>
                </a:rPr>
                <a:t>作業隊</a:t>
              </a:r>
              <a:r>
                <a:rPr kumimoji="0" lang="en-US" altLang="zh-TW" sz="1800" b="0" dirty="0" smtClean="0">
                  <a:solidFill>
                    <a:sysClr val="windowText" lastClr="000000"/>
                  </a:solidFill>
                </a:rPr>
                <a:t>TLP</a:t>
              </a:r>
              <a:endParaRPr kumimoji="0" lang="zh-TW" altLang="en-US" sz="1800" b="0" dirty="0">
                <a:solidFill>
                  <a:sysClr val="windowText" lastClr="000000"/>
                </a:solidFill>
              </a:endParaRPr>
            </a:p>
          </p:txBody>
        </p:sp>
        <p:sp>
          <p:nvSpPr>
            <p:cNvPr id="25" name="矩形 24"/>
            <p:cNvSpPr/>
            <p:nvPr/>
          </p:nvSpPr>
          <p:spPr>
            <a:xfrm>
              <a:off x="6804248" y="1151409"/>
              <a:ext cx="1512168" cy="693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r>
                <a:rPr kumimoji="0" lang="zh-TW" altLang="en-US" sz="1800" b="0" dirty="0">
                  <a:solidFill>
                    <a:sysClr val="windowText" lastClr="000000"/>
                  </a:solidFill>
                </a:rPr>
                <a:t>分隊</a:t>
              </a:r>
              <a:r>
                <a:rPr kumimoji="0" lang="en-US" altLang="zh-TW" sz="1800" b="0" dirty="0" smtClean="0">
                  <a:solidFill>
                    <a:sysClr val="windowText" lastClr="000000"/>
                  </a:solidFill>
                </a:rPr>
                <a:t>(</a:t>
              </a:r>
              <a:r>
                <a:rPr kumimoji="0" lang="zh-TW" altLang="en-US" sz="1800" b="0" dirty="0" smtClean="0">
                  <a:solidFill>
                    <a:sysClr val="windowText" lastClr="000000"/>
                  </a:solidFill>
                </a:rPr>
                <a:t>臺、組</a:t>
              </a:r>
              <a:r>
                <a:rPr kumimoji="0" lang="en-US" altLang="zh-TW" sz="1800" b="0" dirty="0" smtClean="0">
                  <a:solidFill>
                    <a:sysClr val="windowText" lastClr="000000"/>
                  </a:solidFill>
                </a:rPr>
                <a:t>)</a:t>
              </a:r>
            </a:p>
            <a:p>
              <a:pPr algn="ctr" fontAlgn="auto">
                <a:spcBef>
                  <a:spcPts val="0"/>
                </a:spcBef>
                <a:spcAft>
                  <a:spcPts val="0"/>
                </a:spcAft>
              </a:pPr>
              <a:r>
                <a:rPr kumimoji="0" lang="en-US" altLang="zh-TW" sz="1800" b="0" dirty="0" smtClean="0">
                  <a:solidFill>
                    <a:sysClr val="windowText" lastClr="000000"/>
                  </a:solidFill>
                </a:rPr>
                <a:t>TLP</a:t>
              </a:r>
              <a:endParaRPr kumimoji="0" lang="zh-TW" altLang="en-US" sz="1800" b="0" dirty="0">
                <a:solidFill>
                  <a:sysClr val="windowText" lastClr="000000"/>
                </a:solidFill>
              </a:endParaRPr>
            </a:p>
          </p:txBody>
        </p:sp>
        <p:grpSp>
          <p:nvGrpSpPr>
            <p:cNvPr id="26" name="群組 25"/>
            <p:cNvGrpSpPr/>
            <p:nvPr/>
          </p:nvGrpSpPr>
          <p:grpSpPr>
            <a:xfrm>
              <a:off x="2483768" y="714693"/>
              <a:ext cx="2088232" cy="5609290"/>
              <a:chOff x="2483768" y="714693"/>
              <a:chExt cx="2088232" cy="5609290"/>
            </a:xfrm>
          </p:grpSpPr>
          <p:sp>
            <p:nvSpPr>
              <p:cNvPr id="34" name="矩形 33"/>
              <p:cNvSpPr/>
              <p:nvPr/>
            </p:nvSpPr>
            <p:spPr>
              <a:xfrm>
                <a:off x="2483768" y="881872"/>
                <a:ext cx="2088232" cy="544211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endParaRPr kumimoji="0" lang="zh-TW" altLang="en-US" sz="1800" b="0">
                  <a:solidFill>
                    <a:srgbClr val="FFFFFF"/>
                  </a:solidFill>
                </a:endParaRPr>
              </a:p>
            </p:txBody>
          </p:sp>
          <p:sp>
            <p:nvSpPr>
              <p:cNvPr id="35" name="矩形 34"/>
              <p:cNvSpPr/>
              <p:nvPr/>
            </p:nvSpPr>
            <p:spPr>
              <a:xfrm>
                <a:off x="2696338" y="714693"/>
                <a:ext cx="1656184" cy="288032"/>
              </a:xfrm>
              <a:prstGeom prst="rect">
                <a:avLst/>
              </a:prstGeom>
              <a:solidFill>
                <a:srgbClr val="FF0000"/>
              </a:solidFill>
              <a:ln>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fontAlgn="auto">
                  <a:spcBef>
                    <a:spcPts val="0"/>
                  </a:spcBef>
                  <a:spcAft>
                    <a:spcPts val="0"/>
                  </a:spcAft>
                </a:pPr>
                <a:r>
                  <a:rPr kumimoji="0" lang="zh-TW" altLang="en-US" sz="1800" b="0" dirty="0" smtClean="0">
                    <a:solidFill>
                      <a:srgbClr val="FFFFFF"/>
                    </a:solidFill>
                  </a:rPr>
                  <a:t>電戰計畫官</a:t>
                </a:r>
                <a:endParaRPr kumimoji="0" lang="zh-TW" altLang="en-US" sz="1800" b="0" dirty="0">
                  <a:solidFill>
                    <a:srgbClr val="FFFFFF"/>
                  </a:solidFill>
                </a:endParaRPr>
              </a:p>
            </p:txBody>
          </p:sp>
        </p:grpSp>
        <p:grpSp>
          <p:nvGrpSpPr>
            <p:cNvPr id="27" name="群組 26"/>
            <p:cNvGrpSpPr/>
            <p:nvPr/>
          </p:nvGrpSpPr>
          <p:grpSpPr>
            <a:xfrm>
              <a:off x="4716016" y="718096"/>
              <a:ext cx="4054594" cy="5609290"/>
              <a:chOff x="4716016" y="718096"/>
              <a:chExt cx="4054594" cy="5609290"/>
            </a:xfrm>
          </p:grpSpPr>
          <p:sp>
            <p:nvSpPr>
              <p:cNvPr id="32" name="矩形 31"/>
              <p:cNvSpPr/>
              <p:nvPr/>
            </p:nvSpPr>
            <p:spPr>
              <a:xfrm>
                <a:off x="4716016" y="885275"/>
                <a:ext cx="4054594" cy="5442111"/>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endParaRPr kumimoji="0" lang="zh-TW" altLang="en-US" sz="1800" b="0">
                  <a:solidFill>
                    <a:srgbClr val="FFFFFF"/>
                  </a:solidFill>
                </a:endParaRPr>
              </a:p>
            </p:txBody>
          </p:sp>
          <p:sp>
            <p:nvSpPr>
              <p:cNvPr id="33" name="矩形 32"/>
              <p:cNvSpPr/>
              <p:nvPr/>
            </p:nvSpPr>
            <p:spPr>
              <a:xfrm>
                <a:off x="5821536" y="718096"/>
                <a:ext cx="1656184" cy="288032"/>
              </a:xfrm>
              <a:prstGeom prst="rect">
                <a:avLst/>
              </a:prstGeom>
              <a:solidFill>
                <a:srgbClr val="00B050"/>
              </a:solidFill>
              <a:ln>
                <a:solidFill>
                  <a:srgbClr val="00B05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fontAlgn="auto">
                  <a:spcBef>
                    <a:spcPts val="0"/>
                  </a:spcBef>
                  <a:spcAft>
                    <a:spcPts val="0"/>
                  </a:spcAft>
                </a:pPr>
                <a:r>
                  <a:rPr kumimoji="0" lang="zh-TW" altLang="en-US" sz="1800" b="0" dirty="0" smtClean="0">
                    <a:solidFill>
                      <a:srgbClr val="FFFFFF"/>
                    </a:solidFill>
                  </a:rPr>
                  <a:t>進訓部隊</a:t>
                </a:r>
                <a:endParaRPr kumimoji="0" lang="zh-TW" altLang="en-US" sz="1800" b="0" dirty="0">
                  <a:solidFill>
                    <a:srgbClr val="FFFFFF"/>
                  </a:solidFill>
                </a:endParaRPr>
              </a:p>
            </p:txBody>
          </p:sp>
        </p:grpSp>
        <p:grpSp>
          <p:nvGrpSpPr>
            <p:cNvPr id="28" name="群組 27"/>
            <p:cNvGrpSpPr/>
            <p:nvPr/>
          </p:nvGrpSpPr>
          <p:grpSpPr>
            <a:xfrm>
              <a:off x="6062464" y="6167001"/>
              <a:ext cx="2902024" cy="306324"/>
              <a:chOff x="6062464" y="6167001"/>
              <a:chExt cx="2902024" cy="306324"/>
            </a:xfrm>
          </p:grpSpPr>
          <p:sp>
            <p:nvSpPr>
              <p:cNvPr id="30" name="矩形圖說文字 29"/>
              <p:cNvSpPr/>
              <p:nvPr/>
            </p:nvSpPr>
            <p:spPr>
              <a:xfrm>
                <a:off x="6062464" y="6167001"/>
                <a:ext cx="1296144" cy="306324"/>
              </a:xfrm>
              <a:prstGeom prst="wedgeRectCallout">
                <a:avLst>
                  <a:gd name="adj1" fmla="val -58257"/>
                  <a:gd name="adj2" fmla="val -27332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r>
                  <a:rPr kumimoji="0" lang="zh-TW" altLang="en-US" sz="2000" b="0" dirty="0" smtClean="0">
                    <a:solidFill>
                      <a:srgbClr val="FFFFFF"/>
                    </a:solidFill>
                  </a:rPr>
                  <a:t>口述命令</a:t>
                </a:r>
                <a:endParaRPr kumimoji="0" lang="zh-TW" altLang="en-US" sz="2000" b="0" dirty="0">
                  <a:solidFill>
                    <a:srgbClr val="FFFFFF"/>
                  </a:solidFill>
                </a:endParaRPr>
              </a:p>
            </p:txBody>
          </p:sp>
          <p:sp>
            <p:nvSpPr>
              <p:cNvPr id="31" name="矩形圖說文字 30"/>
              <p:cNvSpPr/>
              <p:nvPr/>
            </p:nvSpPr>
            <p:spPr>
              <a:xfrm>
                <a:off x="7668344" y="6167001"/>
                <a:ext cx="1296144" cy="306324"/>
              </a:xfrm>
              <a:prstGeom prst="wedgeRectCallout">
                <a:avLst>
                  <a:gd name="adj1" fmla="val -58257"/>
                  <a:gd name="adj2" fmla="val -273321"/>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r>
                  <a:rPr kumimoji="0" lang="zh-TW" altLang="en-US" sz="2000" b="0" dirty="0" smtClean="0">
                    <a:solidFill>
                      <a:srgbClr val="FFFFFF"/>
                    </a:solidFill>
                  </a:rPr>
                  <a:t>口述命令</a:t>
                </a:r>
                <a:endParaRPr kumimoji="0" lang="zh-TW" altLang="en-US" sz="2000" b="0" dirty="0">
                  <a:solidFill>
                    <a:srgbClr val="FFFFFF"/>
                  </a:solidFill>
                </a:endParaRPr>
              </a:p>
            </p:txBody>
          </p:sp>
        </p:grpSp>
        <p:sp>
          <p:nvSpPr>
            <p:cNvPr id="29" name="矩形 28"/>
            <p:cNvSpPr/>
            <p:nvPr/>
          </p:nvSpPr>
          <p:spPr>
            <a:xfrm>
              <a:off x="216807" y="6359260"/>
              <a:ext cx="2149948" cy="400110"/>
            </a:xfrm>
            <a:prstGeom prst="rect">
              <a:avLst/>
            </a:prstGeom>
          </p:spPr>
          <p:txBody>
            <a:bodyPr wrap="none">
              <a:spAutoFit/>
            </a:bodyPr>
            <a:lstStyle/>
            <a:p>
              <a:r>
                <a:rPr kumimoji="0" lang="en-US" altLang="zh-TW" sz="2000" dirty="0">
                  <a:solidFill>
                    <a:srgbClr val="FFFFFF"/>
                  </a:solidFill>
                  <a:latin typeface="Arial"/>
                  <a:ea typeface="標楷體"/>
                </a:rPr>
                <a:t>(</a:t>
              </a:r>
              <a:r>
                <a:rPr kumimoji="0" lang="zh-TW" altLang="en-US" sz="2000" dirty="0">
                  <a:solidFill>
                    <a:srgbClr val="FFFFFF"/>
                  </a:solidFill>
                  <a:latin typeface="Arial"/>
                  <a:ea typeface="標楷體"/>
                </a:rPr>
                <a:t>以電戰部隊為例</a:t>
              </a:r>
              <a:r>
                <a:rPr kumimoji="0" lang="en-US" altLang="zh-TW" sz="2000" dirty="0">
                  <a:solidFill>
                    <a:srgbClr val="FFFFFF"/>
                  </a:solidFill>
                  <a:latin typeface="Arial"/>
                  <a:ea typeface="標楷體"/>
                </a:rPr>
                <a:t>)</a:t>
              </a:r>
              <a:endParaRPr lang="zh-TW" altLang="en-US" sz="2000" dirty="0"/>
            </a:p>
          </p:txBody>
        </p:sp>
      </p:grpSp>
      <p:sp>
        <p:nvSpPr>
          <p:cNvPr id="20" name="投影片編號版面配置區 3"/>
          <p:cNvSpPr txBox="1">
            <a:spLocks/>
          </p:cNvSpPr>
          <p:nvPr/>
        </p:nvSpPr>
        <p:spPr>
          <a:xfrm>
            <a:off x="7084640" y="6642100"/>
            <a:ext cx="2133600" cy="215900"/>
          </a:xfrm>
          <a:prstGeom prst="rect">
            <a:avLst/>
          </a:prstGeom>
          <a:noFill/>
        </p:spPr>
        <p:txBody>
          <a:bodyPr/>
          <a:lstStyle>
            <a:defPPr>
              <a:defRPr lang="zh-TW"/>
            </a:defPPr>
            <a:lvl1pPr algn="l" rtl="0" fontAlgn="base">
              <a:spcBef>
                <a:spcPct val="20000"/>
              </a:spcBef>
              <a:spcAft>
                <a:spcPct val="0"/>
              </a:spcAft>
              <a:buChar char="•"/>
              <a:defRPr kumimoji="1" sz="3200" b="1" kern="1200">
                <a:solidFill>
                  <a:schemeClr val="tx1"/>
                </a:solidFill>
                <a:latin typeface="Arial" panose="020B0604020202020204" pitchFamily="34" charset="0"/>
                <a:ea typeface="標楷體" panose="03000509000000000000" pitchFamily="65" charset="-120"/>
                <a:cs typeface="+mn-cs"/>
              </a:defRPr>
            </a:lvl1pPr>
            <a:lvl2pPr marL="742950" indent="-285750" algn="l" rtl="0" fontAlgn="base">
              <a:spcBef>
                <a:spcPct val="20000"/>
              </a:spcBef>
              <a:spcAft>
                <a:spcPct val="0"/>
              </a:spcAft>
              <a:buChar char="–"/>
              <a:defRPr kumimoji="1" sz="2800" b="1" kern="1200">
                <a:solidFill>
                  <a:schemeClr val="tx1"/>
                </a:solidFill>
                <a:latin typeface="Arial" panose="020B0604020202020204" pitchFamily="34" charset="0"/>
                <a:ea typeface="標楷體" panose="03000509000000000000" pitchFamily="65" charset="-120"/>
                <a:cs typeface="+mn-cs"/>
              </a:defRPr>
            </a:lvl2pPr>
            <a:lvl3pPr marL="1143000" indent="-228600" algn="l" rtl="0" fontAlgn="base">
              <a:spcBef>
                <a:spcPct val="20000"/>
              </a:spcBef>
              <a:spcAft>
                <a:spcPct val="0"/>
              </a:spcAft>
              <a:buChar char="•"/>
              <a:defRPr kumimoji="1" sz="2400" b="1" kern="1200">
                <a:solidFill>
                  <a:schemeClr val="tx1"/>
                </a:solidFill>
                <a:latin typeface="Arial" panose="020B0604020202020204" pitchFamily="34" charset="0"/>
                <a:ea typeface="標楷體" panose="03000509000000000000" pitchFamily="65" charset="-120"/>
                <a:cs typeface="+mn-cs"/>
              </a:defRPr>
            </a:lvl3pPr>
            <a:lvl4pPr marL="1600200" indent="-228600" algn="l" rtl="0" fontAlgn="base">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4pPr>
            <a:lvl5pPr marL="2057400" indent="-228600" algn="l" rtl="0" fontAlgn="base">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5pPr>
            <a:lvl6pPr marL="2514600" indent="-228600" algn="l" defTabSz="914400" rtl="0" eaLnBrk="0" fontAlgn="base" latinLnBrk="0" hangingPunct="0">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6pPr>
            <a:lvl7pPr marL="2971800" indent="-228600" algn="l" defTabSz="914400" rtl="0" eaLnBrk="0" fontAlgn="base" latinLnBrk="0" hangingPunct="0">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7pPr>
            <a:lvl8pPr marL="3429000" indent="-228600" algn="l" defTabSz="914400" rtl="0" eaLnBrk="0" fontAlgn="base" latinLnBrk="0" hangingPunct="0">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8pPr>
            <a:lvl9pPr marL="3886200" indent="-228600" algn="l" defTabSz="914400" rtl="0" eaLnBrk="0" fontAlgn="base" latinLnBrk="0" hangingPunct="0">
              <a:spcBef>
                <a:spcPct val="20000"/>
              </a:spcBef>
              <a:spcAft>
                <a:spcPct val="0"/>
              </a:spcAft>
              <a:buChar char="»"/>
              <a:defRPr kumimoji="1" sz="2000" b="1" kern="1200">
                <a:solidFill>
                  <a:schemeClr val="tx1"/>
                </a:solidFill>
                <a:latin typeface="Arial" panose="020B0604020202020204" pitchFamily="34" charset="0"/>
                <a:ea typeface="標楷體" panose="03000509000000000000" pitchFamily="65" charset="-120"/>
                <a:cs typeface="+mn-cs"/>
              </a:defRPr>
            </a:lvl9pPr>
          </a:lstStyle>
          <a:p>
            <a:pPr algn="r">
              <a:spcBef>
                <a:spcPct val="0"/>
              </a:spcBef>
              <a:buFontTx/>
              <a:buNone/>
            </a:pPr>
            <a:fld id="{EF895772-F1DB-4B76-A9E1-7FAFE34F4D97}" type="slidenum">
              <a:rPr lang="en-US" altLang="zh-TW" sz="1400" b="0" smtClean="0">
                <a:solidFill>
                  <a:srgbClr val="0000FF"/>
                </a:solidFill>
                <a:latin typeface="Times New Roman" panose="02020603050405020304" pitchFamily="18" charset="0"/>
              </a:rPr>
              <a:pPr algn="r">
                <a:spcBef>
                  <a:spcPct val="0"/>
                </a:spcBef>
                <a:buFontTx/>
                <a:buNone/>
              </a:pPr>
              <a:t>16</a:t>
            </a:fld>
            <a:endParaRPr lang="en-US" altLang="zh-TW" sz="1400" b="0" dirty="0" smtClean="0">
              <a:solidFill>
                <a:srgbClr val="0000FF"/>
              </a:solidFill>
              <a:latin typeface="Times New Roman" panose="02020603050405020304" pitchFamily="18" charset="0"/>
            </a:endParaRPr>
          </a:p>
        </p:txBody>
      </p:sp>
    </p:spTree>
    <p:extLst>
      <p:ext uri="{BB962C8B-B14F-4D97-AF65-F5344CB8AC3E}">
        <p14:creationId xmlns:p14="http://schemas.microsoft.com/office/powerpoint/2010/main" val="2796111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206516" y="1278337"/>
            <a:ext cx="8685964" cy="489596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marR="0" lvl="0" indent="-446088" algn="just" defTabSz="914400" rtl="0" eaLnBrk="1" fontAlgn="base" latinLnBrk="0" hangingPunct="0">
              <a:lnSpc>
                <a:spcPct val="110000"/>
              </a:lnSpc>
              <a:spcBef>
                <a:spcPct val="0"/>
              </a:spcBef>
              <a:spcAft>
                <a:spcPct val="0"/>
              </a:spcAft>
              <a:buClrTx/>
              <a:buSzTx/>
              <a:buFontTx/>
              <a:buNone/>
              <a:tabLst/>
              <a:defRPr/>
            </a:pPr>
            <a:r>
              <a:rPr kumimoji="0" lang="zh-TW" altLang="en-US" sz="3600" b="0" kern="0" dirty="0">
                <a:solidFill>
                  <a:srgbClr val="FFFF00"/>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　</a:t>
            </a:r>
            <a:r>
              <a:rPr kumimoji="0" lang="zh-TW" altLang="en-US" sz="3600" b="0" i="0" u="none" strike="noStrike" kern="0" cap="none" spc="0" normalizeH="0" baseline="0" noProof="0" dirty="0" smtClean="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一、受領預備命令</a:t>
            </a:r>
            <a:endParaRPr kumimoji="0" lang="en-US" altLang="zh-TW" sz="3600" b="0" i="0" u="none" strike="noStrike" kern="0" cap="none" spc="0" normalizeH="0" baseline="0" noProof="0" dirty="0" smtClean="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a:p>
            <a:pPr marL="446088" marR="0" lvl="0" indent="-446088" algn="just" defTabSz="914400" rtl="0" eaLnBrk="1" fontAlgn="base" latinLnBrk="0" hangingPunct="0">
              <a:lnSpc>
                <a:spcPct val="110000"/>
              </a:lnSpc>
              <a:spcBef>
                <a:spcPct val="0"/>
              </a:spcBef>
              <a:spcAft>
                <a:spcPct val="0"/>
              </a:spcAft>
              <a:buClrTx/>
              <a:buSzTx/>
              <a:buFontTx/>
              <a:buNone/>
              <a:tabLst/>
              <a:defRPr/>
            </a:pPr>
            <a:r>
              <a:rPr kumimoji="0" lang="zh-TW" altLang="en-US" sz="3600" b="0" kern="0" dirty="0">
                <a:solidFill>
                  <a:srgbClr val="FFFF00"/>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　</a:t>
            </a:r>
            <a:r>
              <a:rPr kumimoji="0" lang="zh-TW" altLang="en-US" sz="3600" b="0" i="0" u="none" strike="noStrike" kern="0" cap="none" spc="0" normalizeH="0" baseline="0" noProof="0" dirty="0" smtClean="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二</a:t>
            </a:r>
            <a:r>
              <a:rPr kumimoji="0" lang="zh-TW" altLang="en-US" sz="3600" b="0" i="0" u="none" strike="noStrike" kern="0" cap="none" spc="0" normalizeH="0" baseline="0" noProof="0" dirty="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、受領</a:t>
            </a:r>
            <a:r>
              <a:rPr kumimoji="0" lang="zh-TW" altLang="en-US" sz="3600" b="0" i="0" u="none" strike="noStrike" kern="0" cap="none" spc="0" normalizeH="0" baseline="0" noProof="0" dirty="0" smtClean="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任務</a:t>
            </a:r>
            <a:endParaRPr kumimoji="0" lang="zh-TW" altLang="en-US" sz="3600" b="0" i="0" u="none" strike="noStrike" kern="0" cap="none" spc="0" normalizeH="0" baseline="0" noProof="0" dirty="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a:p>
            <a:pPr marL="446088" marR="0" lvl="0" indent="-446088" algn="just" defTabSz="914400" rtl="0" eaLnBrk="1" fontAlgn="base" latinLnBrk="0" hangingPunct="0">
              <a:lnSpc>
                <a:spcPct val="110000"/>
              </a:lnSpc>
              <a:spcBef>
                <a:spcPct val="0"/>
              </a:spcBef>
              <a:spcAft>
                <a:spcPct val="0"/>
              </a:spcAft>
              <a:buClrTx/>
              <a:buSzTx/>
              <a:buFontTx/>
              <a:buNone/>
              <a:tabLst/>
              <a:defRPr/>
            </a:pPr>
            <a:r>
              <a:rPr kumimoji="0" lang="zh-TW" altLang="en-US" sz="3600" b="0" kern="0" dirty="0">
                <a:solidFill>
                  <a:srgbClr val="FFFF00"/>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　</a:t>
            </a:r>
            <a:r>
              <a:rPr kumimoji="0" lang="zh-TW" altLang="en-US" sz="3600" b="0" i="0" u="none" strike="noStrike" kern="0" cap="none" spc="0" normalizeH="0" baseline="0" noProof="0" dirty="0" smtClean="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三</a:t>
            </a:r>
            <a:r>
              <a:rPr kumimoji="0" lang="zh-TW" altLang="en-US" sz="3600" b="0" i="0" u="none" strike="noStrike" kern="0" cap="none" spc="0" normalizeH="0" baseline="0" noProof="0" dirty="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、擬定初步</a:t>
            </a:r>
            <a:r>
              <a:rPr kumimoji="0" lang="zh-TW" altLang="en-US" sz="3600" b="0" i="0" u="none" strike="noStrike" kern="0" cap="none" spc="0" normalizeH="0" baseline="0" noProof="0" dirty="0" smtClean="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計畫</a:t>
            </a:r>
            <a:endParaRPr kumimoji="0" lang="zh-TW" altLang="en-US" sz="3600" b="0" i="0" u="none" strike="noStrike" kern="0" cap="none" spc="0" normalizeH="0" baseline="0" noProof="0" dirty="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a:p>
            <a:pPr marL="446088" marR="0" lvl="0" indent="-446088" algn="just" defTabSz="914400" rtl="0" eaLnBrk="1" fontAlgn="base" latinLnBrk="0" hangingPunct="0">
              <a:lnSpc>
                <a:spcPct val="110000"/>
              </a:lnSpc>
              <a:spcBef>
                <a:spcPct val="0"/>
              </a:spcBef>
              <a:spcAft>
                <a:spcPct val="0"/>
              </a:spcAft>
              <a:buClrTx/>
              <a:buSzTx/>
              <a:buFontTx/>
              <a:buNone/>
              <a:tabLst/>
              <a:defRPr/>
            </a:pPr>
            <a:r>
              <a:rPr kumimoji="0" lang="zh-TW" altLang="en-US" sz="3600" b="0" kern="0" dirty="0">
                <a:solidFill>
                  <a:srgbClr val="FFFF00"/>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　</a:t>
            </a:r>
            <a:r>
              <a:rPr kumimoji="0" lang="zh-TW" altLang="en-US" sz="3600" b="0" i="0" u="none" strike="noStrike" kern="0" cap="none" spc="0" normalizeH="0" baseline="0" noProof="0" dirty="0" smtClean="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四</a:t>
            </a:r>
            <a:r>
              <a:rPr kumimoji="0" lang="zh-TW" altLang="en-US" sz="3600" b="0" i="0" u="none" strike="noStrike" kern="0" cap="none" spc="0" normalizeH="0" baseline="0" noProof="0" dirty="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、處置下列</a:t>
            </a:r>
            <a:r>
              <a:rPr kumimoji="0" lang="zh-TW" altLang="en-US" sz="3600" b="0" i="0" u="none" strike="noStrike" kern="0" cap="none" spc="0" normalizeH="0" baseline="0" noProof="0" dirty="0" smtClean="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事項</a:t>
            </a:r>
            <a:endParaRPr kumimoji="0" lang="en-US" altLang="zh-TW" sz="3600" b="0" i="0" u="none" strike="noStrike" kern="0" cap="none" spc="0" normalizeH="0" baseline="0" noProof="0" dirty="0" smtClean="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a:p>
            <a:pPr marL="446088" marR="0" lvl="0" indent="-446088" algn="just" defTabSz="914400" rtl="0" eaLnBrk="1" fontAlgn="base" latinLnBrk="0" hangingPunct="0">
              <a:lnSpc>
                <a:spcPct val="110000"/>
              </a:lnSpc>
              <a:spcBef>
                <a:spcPct val="0"/>
              </a:spcBef>
              <a:spcAft>
                <a:spcPct val="0"/>
              </a:spcAft>
              <a:buClrTx/>
              <a:buSzTx/>
              <a:buFontTx/>
              <a:buNone/>
              <a:tabLst/>
              <a:defRPr/>
            </a:pPr>
            <a:r>
              <a:rPr kumimoji="0" lang="zh-TW" altLang="en-US" sz="3600" b="0" kern="0" dirty="0">
                <a:solidFill>
                  <a:srgbClr val="FFFF00"/>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　</a:t>
            </a:r>
            <a:r>
              <a:rPr kumimoji="0" lang="zh-TW" altLang="en-US" sz="3600" b="0" i="0" u="none" strike="noStrike" kern="0" cap="none" spc="0" normalizeH="0" baseline="0" noProof="0" dirty="0" smtClean="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五、實施偵察</a:t>
            </a:r>
          </a:p>
          <a:p>
            <a:pPr marL="446088" marR="0" lvl="0" indent="-446088" algn="just" defTabSz="914400" rtl="0" eaLnBrk="1" fontAlgn="base" latinLnBrk="0" hangingPunct="0">
              <a:lnSpc>
                <a:spcPct val="110000"/>
              </a:lnSpc>
              <a:spcBef>
                <a:spcPct val="0"/>
              </a:spcBef>
              <a:spcAft>
                <a:spcPct val="0"/>
              </a:spcAft>
              <a:buClrTx/>
              <a:buSzTx/>
              <a:buFontTx/>
              <a:buNone/>
              <a:tabLst/>
              <a:defRPr/>
            </a:pPr>
            <a:r>
              <a:rPr kumimoji="0" lang="zh-TW" altLang="en-US" sz="3600" b="0" kern="0" dirty="0">
                <a:solidFill>
                  <a:srgbClr val="FFFF00"/>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　</a:t>
            </a:r>
            <a:r>
              <a:rPr kumimoji="0" lang="zh-TW" altLang="en-US" sz="3600" b="0" i="0" u="none" strike="noStrike" kern="0" cap="none" spc="0" normalizeH="0" baseline="0" noProof="0" dirty="0" smtClean="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六、完成計畫</a:t>
            </a:r>
          </a:p>
          <a:p>
            <a:pPr marL="446088" marR="0" lvl="0" indent="-446088" algn="just" defTabSz="914400" rtl="0" eaLnBrk="1" fontAlgn="base" latinLnBrk="0" hangingPunct="0">
              <a:lnSpc>
                <a:spcPct val="110000"/>
              </a:lnSpc>
              <a:spcBef>
                <a:spcPct val="0"/>
              </a:spcBef>
              <a:spcAft>
                <a:spcPct val="0"/>
              </a:spcAft>
              <a:buClrTx/>
              <a:buSzTx/>
              <a:buFontTx/>
              <a:buNone/>
              <a:tabLst/>
              <a:defRPr/>
            </a:pPr>
            <a:r>
              <a:rPr kumimoji="0" lang="zh-TW" altLang="en-US" sz="3600" b="0" kern="0" dirty="0">
                <a:solidFill>
                  <a:srgbClr val="FFFF00"/>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　</a:t>
            </a:r>
            <a:r>
              <a:rPr kumimoji="0" lang="zh-TW" altLang="en-US" sz="3600" b="0" i="0" u="none" strike="noStrike" kern="0" cap="none" spc="0" normalizeH="0" baseline="0" noProof="0" dirty="0" smtClean="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七</a:t>
            </a:r>
            <a:r>
              <a:rPr kumimoji="0" lang="zh-TW" altLang="en-US" sz="3600" b="0" i="0" u="none" strike="noStrike" kern="0" cap="none" spc="0" normalizeH="0" baseline="0" noProof="0" dirty="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、下達</a:t>
            </a:r>
            <a:r>
              <a:rPr kumimoji="0" lang="zh-TW" altLang="en-US" sz="3600" b="0" i="0" u="none" strike="noStrike" kern="0" cap="none" spc="0" normalizeH="0" baseline="0" noProof="0" dirty="0" smtClean="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命令</a:t>
            </a:r>
            <a:endParaRPr kumimoji="0" lang="zh-TW" altLang="en-US" sz="3600" b="0" i="0" u="none" strike="noStrike" kern="0" cap="none" spc="0" normalizeH="0" baseline="0" noProof="0" dirty="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a:p>
            <a:pPr marL="446088" marR="0" lvl="0" indent="-446088" algn="just" defTabSz="914400" rtl="0" eaLnBrk="1" fontAlgn="base" latinLnBrk="0" hangingPunct="0">
              <a:lnSpc>
                <a:spcPct val="110000"/>
              </a:lnSpc>
              <a:spcBef>
                <a:spcPct val="0"/>
              </a:spcBef>
              <a:spcAft>
                <a:spcPct val="0"/>
              </a:spcAft>
              <a:buClrTx/>
              <a:buSzTx/>
              <a:buFontTx/>
              <a:buNone/>
              <a:tabLst/>
              <a:defRPr/>
            </a:pPr>
            <a:r>
              <a:rPr kumimoji="0" lang="zh-TW" altLang="en-US" sz="3600" b="0" kern="0" dirty="0">
                <a:solidFill>
                  <a:srgbClr val="FFFF00"/>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　</a:t>
            </a:r>
            <a:r>
              <a:rPr kumimoji="0" lang="zh-TW" altLang="en-US" sz="3600" b="0" i="0" u="none" strike="noStrike" kern="0" cap="none" spc="0" normalizeH="0" baseline="0" noProof="0" dirty="0" smtClean="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八</a:t>
            </a:r>
            <a:r>
              <a:rPr kumimoji="0" lang="zh-TW" altLang="en-US" sz="3600" b="0" i="0" u="none" strike="noStrike" kern="0" cap="none" spc="0" normalizeH="0" baseline="0" noProof="0" dirty="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、督導</a:t>
            </a:r>
            <a:r>
              <a:rPr kumimoji="0" lang="zh-TW" altLang="en-US" sz="3600" b="0" i="0" u="none" strike="noStrike" kern="0" cap="none" spc="0" normalizeH="0" baseline="0" noProof="0" dirty="0" smtClean="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實施</a:t>
            </a:r>
            <a:endParaRPr kumimoji="0" lang="en-US" altLang="zh-TW" sz="3600" b="0" i="0" u="none" strike="noStrike" kern="0" cap="none" spc="0" normalizeH="0" baseline="0" noProof="0" dirty="0" smtClean="0">
              <a:ln>
                <a:noFill/>
              </a:ln>
              <a:solidFill>
                <a:srgbClr val="000000"/>
              </a:solidFill>
              <a:effectLst/>
              <a:uLnTx/>
              <a:uFillTx/>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sp>
        <p:nvSpPr>
          <p:cNvPr id="5" name="文字方塊 4"/>
          <p:cNvSpPr txBox="1"/>
          <p:nvPr/>
        </p:nvSpPr>
        <p:spPr>
          <a:xfrm>
            <a:off x="4436985" y="4741982"/>
            <a:ext cx="662462" cy="1477328"/>
          </a:xfrm>
          <a:prstGeom prst="rect">
            <a:avLst/>
          </a:prstGeom>
          <a:noFill/>
        </p:spPr>
        <p:txBody>
          <a:bodyPr wrap="squar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1" lang="en-US" altLang="zh-TW" sz="9000" b="1" i="0" u="none" strike="noStrike" kern="1200" cap="none" spc="0" normalizeH="0" baseline="0" noProof="0" dirty="0" smtClean="0">
                <a:ln>
                  <a:noFill/>
                </a:ln>
                <a:solidFill>
                  <a:srgbClr val="FF0000"/>
                </a:solidFill>
                <a:effectLst/>
                <a:uLnTx/>
                <a:uFillTx/>
                <a:latin typeface="標楷體" pitchFamily="65" charset="-120"/>
                <a:ea typeface="新細明體" pitchFamily="18" charset="-120"/>
                <a:cs typeface="+mn-cs"/>
              </a:rPr>
              <a:t>}</a:t>
            </a:r>
            <a:endParaRPr kumimoji="1" lang="zh-TW" altLang="en-US" sz="9000" b="1" i="0" u="none" strike="noStrike" kern="1200" cap="none" spc="0" normalizeH="0" baseline="0" noProof="0" dirty="0">
              <a:ln>
                <a:noFill/>
              </a:ln>
              <a:solidFill>
                <a:srgbClr val="FF0000"/>
              </a:solidFill>
              <a:effectLst/>
              <a:uLnTx/>
              <a:uFillTx/>
              <a:latin typeface="標楷體" pitchFamily="65" charset="-120"/>
              <a:ea typeface="新細明體" pitchFamily="18" charset="-120"/>
              <a:cs typeface="+mn-cs"/>
            </a:endParaRPr>
          </a:p>
        </p:txBody>
      </p:sp>
      <p:sp>
        <p:nvSpPr>
          <p:cNvPr id="6" name="文字方塊 5"/>
          <p:cNvSpPr txBox="1"/>
          <p:nvPr/>
        </p:nvSpPr>
        <p:spPr>
          <a:xfrm>
            <a:off x="5239172" y="2766119"/>
            <a:ext cx="3005951" cy="707886"/>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1" lang="en-US" altLang="zh-TW" sz="4000" b="1" i="0" u="none" strike="noStrike" kern="1200" cap="none" spc="0" normalizeH="0" baseline="0" noProof="0" dirty="0" smtClean="0">
                <a:ln>
                  <a:noFill/>
                </a:ln>
                <a:solidFill>
                  <a:srgbClr val="000000"/>
                </a:solidFill>
                <a:effectLst/>
                <a:uLnTx/>
                <a:uFillTx/>
                <a:latin typeface="標楷體" pitchFamily="65" charset="-120"/>
                <a:ea typeface="標楷體" panose="03000509000000000000" pitchFamily="65" charset="-120"/>
                <a:cs typeface="+mn-cs"/>
              </a:rPr>
              <a:t>1/3</a:t>
            </a:r>
            <a:r>
              <a:rPr kumimoji="1" lang="zh-TW" altLang="en-US" sz="4000" b="1" i="0" u="none" strike="noStrike" kern="1200" cap="none" spc="0" normalizeH="0" baseline="0" noProof="0" dirty="0" smtClean="0">
                <a:ln>
                  <a:noFill/>
                </a:ln>
                <a:solidFill>
                  <a:srgbClr val="000000"/>
                </a:solidFill>
                <a:effectLst/>
                <a:uLnTx/>
                <a:uFillTx/>
                <a:latin typeface="標楷體" pitchFamily="65" charset="-120"/>
                <a:ea typeface="標楷體" panose="03000509000000000000" pitchFamily="65" charset="-120"/>
                <a:cs typeface="+mn-cs"/>
              </a:rPr>
              <a:t>計畫時間</a:t>
            </a:r>
            <a:endParaRPr kumimoji="1" lang="zh-TW" altLang="en-US" sz="4000" b="1" i="0" u="none" strike="noStrike" kern="1200" cap="none" spc="0" normalizeH="0" baseline="0" noProof="0" dirty="0">
              <a:ln>
                <a:noFill/>
              </a:ln>
              <a:solidFill>
                <a:srgbClr val="000000"/>
              </a:solidFill>
              <a:effectLst/>
              <a:uLnTx/>
              <a:uFillTx/>
              <a:latin typeface="標楷體" pitchFamily="65" charset="-120"/>
              <a:ea typeface="標楷體" panose="03000509000000000000" pitchFamily="65" charset="-120"/>
              <a:cs typeface="+mn-cs"/>
            </a:endParaRPr>
          </a:p>
        </p:txBody>
      </p:sp>
      <p:sp>
        <p:nvSpPr>
          <p:cNvPr id="7" name="文字方塊 6"/>
          <p:cNvSpPr txBox="1"/>
          <p:nvPr/>
        </p:nvSpPr>
        <p:spPr>
          <a:xfrm>
            <a:off x="4968297" y="5151384"/>
            <a:ext cx="4031873" cy="707886"/>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1" lang="en-US" altLang="zh-TW" sz="4000" b="1" i="0" u="none" strike="noStrike" kern="1200" cap="none" spc="0" normalizeH="0" baseline="0" noProof="0" dirty="0" smtClean="0">
                <a:ln>
                  <a:noFill/>
                </a:ln>
                <a:solidFill>
                  <a:srgbClr val="000000"/>
                </a:solidFill>
                <a:effectLst/>
                <a:uLnTx/>
                <a:uFillTx/>
                <a:latin typeface="標楷體" pitchFamily="65" charset="-120"/>
                <a:ea typeface="標楷體" panose="03000509000000000000" pitchFamily="65" charset="-120"/>
                <a:cs typeface="+mn-cs"/>
              </a:rPr>
              <a:t>2/3</a:t>
            </a:r>
            <a:r>
              <a:rPr kumimoji="1" lang="zh-TW" altLang="en-US" sz="4000" b="1" i="0" u="none" strike="noStrike" kern="1200" cap="none" spc="0" normalizeH="0" baseline="0" noProof="0" dirty="0" smtClean="0">
                <a:ln>
                  <a:noFill/>
                </a:ln>
                <a:solidFill>
                  <a:srgbClr val="000000"/>
                </a:solidFill>
                <a:effectLst/>
                <a:uLnTx/>
                <a:uFillTx/>
                <a:latin typeface="標楷體" pitchFamily="65" charset="-120"/>
                <a:ea typeface="標楷體" panose="03000509000000000000" pitchFamily="65" charset="-120"/>
                <a:cs typeface="+mn-cs"/>
              </a:rPr>
              <a:t>部隊執行時間</a:t>
            </a:r>
            <a:endParaRPr kumimoji="1" lang="zh-TW" altLang="en-US" sz="4000" b="1" i="0" u="none" strike="noStrike" kern="1200" cap="none" spc="0" normalizeH="0" baseline="0" noProof="0" dirty="0">
              <a:ln>
                <a:noFill/>
              </a:ln>
              <a:solidFill>
                <a:srgbClr val="000000"/>
              </a:solidFill>
              <a:effectLst/>
              <a:uLnTx/>
              <a:uFillTx/>
              <a:latin typeface="標楷體" pitchFamily="65" charset="-120"/>
              <a:ea typeface="標楷體" panose="03000509000000000000" pitchFamily="65" charset="-120"/>
              <a:cs typeface="+mn-cs"/>
            </a:endParaRPr>
          </a:p>
        </p:txBody>
      </p:sp>
      <p:pic>
        <p:nvPicPr>
          <p:cNvPr id="2" name="圖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53742" y="413665"/>
            <a:ext cx="2168408" cy="6030670"/>
          </a:xfrm>
          <a:prstGeom prst="rect">
            <a:avLst/>
          </a:prstGeom>
        </p:spPr>
      </p:pic>
      <p:sp>
        <p:nvSpPr>
          <p:cNvPr id="8"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TW" altLang="en-US" sz="4000" b="0" i="0" u="none" strike="noStrike" kern="0" cap="none" spc="0" normalizeH="0" baseline="0" noProof="0" dirty="0">
                <a:ln>
                  <a:noFill/>
                </a:ln>
                <a:solidFill>
                  <a:srgbClr val="000000"/>
                </a:solidFill>
                <a:effectLst/>
                <a:uLnTx/>
                <a:uFillTx/>
                <a:latin typeface="標楷體" panose="03000509000000000000" pitchFamily="65" charset="-120"/>
                <a:ea typeface="標楷體" pitchFamily="65" charset="-120"/>
                <a:cs typeface="Times New Roman" panose="02020603050405020304" pitchFamily="18" charset="0"/>
                <a:sym typeface="Wingdings 3" pitchFamily="18" charset="2"/>
              </a:rPr>
              <a:t>部隊指揮程序</a:t>
            </a:r>
            <a:r>
              <a:rPr kumimoji="0" lang="en-US" altLang="zh-TW" sz="4000" b="0" i="0" u="none" strike="noStrike" kern="0" cap="none" spc="0" normalizeH="0" baseline="0" noProof="0" dirty="0">
                <a:ln>
                  <a:noFill/>
                </a:ln>
                <a:solidFill>
                  <a:srgbClr val="000000"/>
                </a:solidFill>
                <a:effectLst/>
                <a:uLnTx/>
                <a:uFillTx/>
                <a:latin typeface="標楷體" panose="03000509000000000000" pitchFamily="65" charset="-120"/>
                <a:ea typeface="標楷體" pitchFamily="65" charset="-120"/>
                <a:cs typeface="Times New Roman" panose="02020603050405020304" pitchFamily="18" charset="0"/>
                <a:sym typeface="Wingdings 3" pitchFamily="18" charset="2"/>
              </a:rPr>
              <a:t>(TLP)</a:t>
            </a:r>
            <a:r>
              <a:rPr kumimoji="0" lang="zh-TW" altLang="en-US" sz="4000" b="0" i="0" u="none" strike="noStrike" kern="0" cap="none" spc="0" normalizeH="0" baseline="0" noProof="0" dirty="0">
                <a:ln>
                  <a:noFill/>
                </a:ln>
                <a:solidFill>
                  <a:srgbClr val="000000"/>
                </a:solidFill>
                <a:effectLst/>
                <a:uLnTx/>
                <a:uFillTx/>
                <a:latin typeface="標楷體" panose="03000509000000000000" pitchFamily="65" charset="-120"/>
                <a:ea typeface="標楷體" pitchFamily="65" charset="-120"/>
                <a:cs typeface="Times New Roman" panose="02020603050405020304" pitchFamily="18" charset="0"/>
                <a:sym typeface="Wingdings 3" pitchFamily="18" charset="2"/>
              </a:rPr>
              <a:t>說明</a:t>
            </a:r>
            <a:endParaRPr kumimoji="1" lang="zh-TW" altLang="en-US" sz="4800" b="0" i="0" u="none" strike="noStrike" kern="1200" cap="none" spc="0" normalizeH="0" baseline="0" noProof="0" dirty="0">
              <a:ln>
                <a:noFill/>
              </a:ln>
              <a:solidFill>
                <a:srgbClr val="000000"/>
              </a:solidFill>
              <a:effectLst/>
              <a:uLnTx/>
              <a:uFillTx/>
              <a:latin typeface="Verdana" pitchFamily="34" charset="0"/>
              <a:ea typeface="標楷體" pitchFamily="65" charset="-120"/>
              <a:cs typeface="+mn-cs"/>
            </a:endParaRPr>
          </a:p>
        </p:txBody>
      </p:sp>
      <p:sp>
        <p:nvSpPr>
          <p:cNvPr id="9"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17</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23431256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206516" y="1313765"/>
            <a:ext cx="8505944" cy="459051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0" indent="0">
              <a:lnSpc>
                <a:spcPts val="4300"/>
              </a:lnSpc>
              <a:buNone/>
            </a:pP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一</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瞭解</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簡要敵情及上級任務。</a:t>
            </a:r>
          </a:p>
          <a:p>
            <a:pPr marL="446088" indent="-446088" algn="just" eaLnBrk="1">
              <a:lnSpc>
                <a:spcPts val="4300"/>
              </a:lnSpc>
              <a:spcBef>
                <a:spcPct val="0"/>
              </a:spcBef>
              <a:buNone/>
              <a:defRPr/>
            </a:pPr>
            <a:r>
              <a:rPr kumimoji="0" lang="zh-TW" altLang="en-US" sz="3600" b="0" kern="0" dirty="0">
                <a:latin typeface="標楷體"/>
                <a:ea typeface="標楷體"/>
              </a:rPr>
              <a:t>　</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排長</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依據上級預備命令筆記要點，並註記於地圖上</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endParaRPr>
          </a:p>
          <a:p>
            <a:pPr marL="446088" indent="-446088" algn="just" eaLnBrk="1">
              <a:lnSpc>
                <a:spcPts val="4300"/>
              </a:lnSpc>
              <a:spcBef>
                <a:spcPct val="0"/>
              </a:spcBef>
              <a:buNone/>
              <a:defRPr/>
            </a:pP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二</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擬定初步時間管制。</a:t>
            </a:r>
          </a:p>
          <a:p>
            <a:pPr marL="446088" indent="-446088" algn="just" eaLnBrk="1">
              <a:lnSpc>
                <a:spcPts val="4300"/>
              </a:lnSpc>
              <a:spcBef>
                <a:spcPct val="0"/>
              </a:spcBef>
              <a:buNone/>
              <a:defRPr/>
            </a:pPr>
            <a:r>
              <a:rPr kumimoji="0" lang="zh-TW" altLang="en-US" sz="3600" b="0" kern="0" dirty="0">
                <a:latin typeface="標楷體"/>
                <a:ea typeface="標楷體"/>
                <a:sym typeface="Wingdings 3" pitchFamily="18" charset="2"/>
              </a:rPr>
              <a:t>　</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以</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連級預備命令之光度時間表及作戰時程</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管制</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表，並依分配原則，規劃排級計畫</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時間表</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，將分析後之結果填入排作戰時程管制</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表後</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分發下級使用。</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sp>
        <p:nvSpPr>
          <p:cNvPr id="3"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a:solidFill>
                  <a:srgbClr val="000000"/>
                </a:solidFill>
                <a:latin typeface="標楷體" panose="03000509000000000000" pitchFamily="65" charset="-120"/>
                <a:cs typeface="Times New Roman" panose="02020603050405020304" pitchFamily="18" charset="0"/>
                <a:sym typeface="Wingdings 3" pitchFamily="18" charset="2"/>
              </a:rPr>
              <a:t>受領預備命令</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18</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35223990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746575" y="1268760"/>
            <a:ext cx="7515836" cy="45005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indent="-446088" algn="just" eaLnBrk="1">
              <a:lnSpc>
                <a:spcPct val="110000"/>
              </a:lnSpc>
              <a:spcBef>
                <a:spcPct val="0"/>
              </a:spcBef>
              <a:buNone/>
              <a:defRPr/>
            </a:pP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三</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完成作戰整備要求事項。</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endParaRPr>
          </a:p>
          <a:p>
            <a:pPr marL="446088" indent="-446088" algn="just" eaLnBrk="1">
              <a:lnSpc>
                <a:spcPct val="110000"/>
              </a:lnSpc>
              <a:spcBef>
                <a:spcPct val="0"/>
              </a:spcBef>
              <a:buNone/>
              <a:defRPr/>
            </a:pPr>
            <a:r>
              <a:rPr kumimoji="0" lang="en-US" altLang="zh-TW" sz="3600" b="0" kern="0" dirty="0" smtClean="0">
                <a:latin typeface="標楷體"/>
                <a:ea typeface="標楷體"/>
                <a:sym typeface="Wingdings 3" pitchFamily="18" charset="2"/>
              </a:rPr>
              <a:t>1.</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積極</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協調上級敵情及作戰地區天候、</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地形之</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情報。</a:t>
            </a:r>
          </a:p>
          <a:p>
            <a:pPr marL="446088" indent="-446088" algn="just" eaLnBrk="1">
              <a:lnSpc>
                <a:spcPct val="110000"/>
              </a:lnSpc>
              <a:spcBef>
                <a:spcPct val="0"/>
              </a:spcBef>
              <a:buNone/>
              <a:defRPr/>
            </a:pPr>
            <a:r>
              <a:rPr kumimoji="0" lang="en-US" altLang="zh-TW" sz="3600" b="0" kern="0" dirty="0" smtClean="0">
                <a:latin typeface="標楷體"/>
                <a:ea typeface="標楷體"/>
                <a:sym typeface="Wingdings 3" pitchFamily="18" charset="2"/>
              </a:rPr>
              <a:t>2.</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擬定</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初步任務編組。</a:t>
            </a:r>
          </a:p>
          <a:p>
            <a:pPr marL="446088" indent="-446088" algn="just" eaLnBrk="1">
              <a:lnSpc>
                <a:spcPct val="110000"/>
              </a:lnSpc>
              <a:spcBef>
                <a:spcPct val="0"/>
              </a:spcBef>
              <a:buNone/>
              <a:defRPr/>
            </a:pPr>
            <a:r>
              <a:rPr kumimoji="0" lang="en-US" altLang="zh-TW" sz="3600" b="0" kern="0" dirty="0" smtClean="0">
                <a:latin typeface="標楷體"/>
                <a:ea typeface="標楷體"/>
                <a:sym typeface="Wingdings 3" pitchFamily="18" charset="2"/>
              </a:rPr>
              <a:t>3.</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完成</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油料、彈藥基本攜行量整補。</a:t>
            </a:r>
          </a:p>
          <a:p>
            <a:pPr marL="446088" indent="-446088" algn="just" eaLnBrk="1">
              <a:lnSpc>
                <a:spcPct val="110000"/>
              </a:lnSpc>
              <a:spcBef>
                <a:spcPct val="0"/>
              </a:spcBef>
              <a:buNone/>
              <a:defRPr/>
            </a:pPr>
            <a:r>
              <a:rPr kumimoji="0" lang="en-US" altLang="zh-TW" sz="3600" b="0" kern="0" dirty="0" smtClean="0">
                <a:latin typeface="標楷體"/>
                <a:ea typeface="標楷體"/>
                <a:sym typeface="Wingdings 3" pitchFamily="18" charset="2"/>
              </a:rPr>
              <a:t>4.</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恢復</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武器、車輛達部頒妥善率。</a:t>
            </a:r>
          </a:p>
          <a:p>
            <a:pPr marL="446088" indent="-446088" algn="just" eaLnBrk="1">
              <a:lnSpc>
                <a:spcPct val="110000"/>
              </a:lnSpc>
              <a:spcBef>
                <a:spcPct val="0"/>
              </a:spcBef>
              <a:buNone/>
              <a:defRPr/>
            </a:pPr>
            <a:r>
              <a:rPr kumimoji="0" lang="en-US" altLang="zh-TW" sz="3600" b="0" kern="0" dirty="0" smtClean="0">
                <a:latin typeface="標楷體"/>
                <a:ea typeface="標楷體"/>
                <a:sym typeface="Wingdings 3" pitchFamily="18" charset="2"/>
              </a:rPr>
              <a:t>5.</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戰</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志激勵</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sp>
        <p:nvSpPr>
          <p:cNvPr id="3"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a:solidFill>
                  <a:srgbClr val="000000"/>
                </a:solidFill>
                <a:latin typeface="標楷體" panose="03000509000000000000" pitchFamily="65" charset="-120"/>
                <a:cs typeface="Times New Roman" panose="02020603050405020304" pitchFamily="18" charset="0"/>
                <a:sym typeface="Wingdings 3" pitchFamily="18" charset="2"/>
              </a:rPr>
              <a:t>受領預備命令</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19</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19334629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3"/>
          <p:cNvSpPr>
            <a:spLocks noGrp="1" noChangeArrowheads="1"/>
          </p:cNvSpPr>
          <p:nvPr>
            <p:ph idx="1"/>
          </p:nvPr>
        </p:nvSpPr>
        <p:spPr>
          <a:xfrm>
            <a:off x="827088" y="1484314"/>
            <a:ext cx="7561262" cy="4825006"/>
          </a:xfrm>
        </p:spPr>
        <p:txBody>
          <a:bodyPr/>
          <a:lstStyle/>
          <a:p>
            <a:pPr marL="0" indent="0" eaLnBrk="1" hangingPunct="1">
              <a:lnSpc>
                <a:spcPts val="6000"/>
              </a:lnSpc>
              <a:spcBef>
                <a:spcPts val="0"/>
              </a:spcBef>
              <a:buFontTx/>
              <a:buNone/>
            </a:pPr>
            <a:r>
              <a:rPr lang="zh-TW" altLang="en-US" sz="3600" dirty="0">
                <a:latin typeface="標楷體" pitchFamily="65" charset="-120"/>
                <a:ea typeface="標楷體" panose="03000509000000000000" pitchFamily="65" charset="-120"/>
              </a:rPr>
              <a:t>一</a:t>
            </a:r>
            <a:r>
              <a:rPr lang="zh-TW" altLang="en-US" sz="3600" dirty="0" smtClean="0">
                <a:latin typeface="標楷體" pitchFamily="65" charset="-120"/>
                <a:ea typeface="標楷體" panose="03000509000000000000" pitchFamily="65" charset="-120"/>
              </a:rPr>
              <a:t>、指</a:t>
            </a:r>
            <a:r>
              <a:rPr lang="zh-TW" altLang="en-US" sz="3600" dirty="0">
                <a:latin typeface="標楷體" pitchFamily="65" charset="-120"/>
                <a:ea typeface="標楷體" panose="03000509000000000000" pitchFamily="65" charset="-120"/>
              </a:rPr>
              <a:t>參作業程序簡述</a:t>
            </a:r>
          </a:p>
          <a:p>
            <a:pPr marL="0" indent="0" eaLnBrk="1" hangingPunct="1">
              <a:lnSpc>
                <a:spcPts val="6000"/>
              </a:lnSpc>
              <a:spcBef>
                <a:spcPts val="0"/>
              </a:spcBef>
              <a:buNone/>
            </a:pPr>
            <a:r>
              <a:rPr lang="zh-TW" altLang="en-US" sz="3600" dirty="0">
                <a:latin typeface="標楷體" pitchFamily="65" charset="-120"/>
                <a:ea typeface="標楷體" panose="03000509000000000000" pitchFamily="65" charset="-120"/>
              </a:rPr>
              <a:t>二、部隊指揮程序</a:t>
            </a:r>
            <a:r>
              <a:rPr lang="en-US" altLang="zh-TW" sz="3600" dirty="0">
                <a:latin typeface="標楷體" pitchFamily="65" charset="-120"/>
                <a:ea typeface="標楷體" panose="03000509000000000000" pitchFamily="65" charset="-120"/>
              </a:rPr>
              <a:t>(TLP)</a:t>
            </a:r>
            <a:r>
              <a:rPr lang="zh-TW" altLang="en-US" sz="3600" dirty="0">
                <a:latin typeface="標楷體" pitchFamily="65" charset="-120"/>
                <a:ea typeface="標楷體" panose="03000509000000000000" pitchFamily="65" charset="-120"/>
              </a:rPr>
              <a:t>簡述</a:t>
            </a:r>
            <a:endParaRPr lang="en-US" altLang="zh-TW" sz="3600" dirty="0">
              <a:latin typeface="標楷體" pitchFamily="65" charset="-120"/>
              <a:ea typeface="標楷體" panose="03000509000000000000" pitchFamily="65" charset="-120"/>
            </a:endParaRPr>
          </a:p>
          <a:p>
            <a:pPr marL="0" indent="0" eaLnBrk="1" hangingPunct="1">
              <a:lnSpc>
                <a:spcPts val="6000"/>
              </a:lnSpc>
              <a:spcBef>
                <a:spcPts val="0"/>
              </a:spcBef>
              <a:buNone/>
            </a:pPr>
            <a:r>
              <a:rPr lang="zh-TW" altLang="en-US" sz="3600" dirty="0">
                <a:latin typeface="標楷體" pitchFamily="65" charset="-120"/>
                <a:ea typeface="標楷體" panose="03000509000000000000" pitchFamily="65" charset="-120"/>
              </a:rPr>
              <a:t>三、計畫</a:t>
            </a:r>
            <a:r>
              <a:rPr lang="zh-TW" altLang="en-US" sz="3600" dirty="0" smtClean="0">
                <a:latin typeface="標楷體" pitchFamily="65" charset="-120"/>
                <a:ea typeface="標楷體" panose="03000509000000000000" pitchFamily="65" charset="-120"/>
              </a:rPr>
              <a:t>寫作要領</a:t>
            </a:r>
            <a:endParaRPr lang="zh-TW" altLang="en-US" sz="3600" dirty="0">
              <a:latin typeface="標楷體" pitchFamily="65" charset="-120"/>
              <a:ea typeface="標楷體" panose="03000509000000000000" pitchFamily="65" charset="-120"/>
            </a:endParaRPr>
          </a:p>
          <a:p>
            <a:pPr marL="0" indent="0" eaLnBrk="1" hangingPunct="1">
              <a:lnSpc>
                <a:spcPts val="6000"/>
              </a:lnSpc>
              <a:spcBef>
                <a:spcPts val="0"/>
              </a:spcBef>
              <a:buFontTx/>
              <a:buNone/>
            </a:pPr>
            <a:r>
              <a:rPr lang="zh-TW" altLang="en-US" sz="3600" dirty="0">
                <a:latin typeface="標楷體" pitchFamily="65" charset="-120"/>
                <a:ea typeface="標楷體" panose="03000509000000000000" pitchFamily="65" charset="-120"/>
              </a:rPr>
              <a:t>四、注意事項及範例研討</a:t>
            </a:r>
            <a:endParaRPr lang="en-US" altLang="zh-TW" sz="3600" dirty="0">
              <a:latin typeface="標楷體" pitchFamily="65" charset="-120"/>
              <a:ea typeface="標楷體" panose="03000509000000000000" pitchFamily="65" charset="-120"/>
            </a:endParaRPr>
          </a:p>
          <a:p>
            <a:pPr marL="0" indent="0" eaLnBrk="1" hangingPunct="1">
              <a:lnSpc>
                <a:spcPts val="6000"/>
              </a:lnSpc>
              <a:spcBef>
                <a:spcPts val="0"/>
              </a:spcBef>
              <a:buNone/>
            </a:pPr>
            <a:r>
              <a:rPr lang="zh-TW" altLang="en-US" sz="3600" dirty="0" smtClean="0">
                <a:latin typeface="標楷體" pitchFamily="65" charset="-120"/>
                <a:ea typeface="標楷體" panose="03000509000000000000" pitchFamily="65" charset="-120"/>
              </a:rPr>
              <a:t>五、</a:t>
            </a:r>
            <a:r>
              <a:rPr lang="zh-TW" altLang="en-US" sz="3600" dirty="0">
                <a:latin typeface="標楷體" pitchFamily="65" charset="-120"/>
                <a:ea typeface="標楷體" panose="03000509000000000000" pitchFamily="65" charset="-120"/>
              </a:rPr>
              <a:t>寫作</a:t>
            </a:r>
            <a:r>
              <a:rPr lang="zh-TW" altLang="en-US" sz="3600" dirty="0" smtClean="0">
                <a:latin typeface="標楷體" pitchFamily="65" charset="-120"/>
                <a:ea typeface="標楷體" panose="03000509000000000000" pitchFamily="65" charset="-120"/>
              </a:rPr>
              <a:t>練習</a:t>
            </a:r>
            <a:endParaRPr lang="en-US" altLang="zh-TW" sz="3600" dirty="0" smtClean="0">
              <a:latin typeface="標楷體" pitchFamily="65" charset="-120"/>
              <a:ea typeface="標楷體" panose="03000509000000000000" pitchFamily="65" charset="-120"/>
            </a:endParaRPr>
          </a:p>
          <a:p>
            <a:pPr marL="0" indent="0" eaLnBrk="1" hangingPunct="1">
              <a:lnSpc>
                <a:spcPts val="6000"/>
              </a:lnSpc>
              <a:spcBef>
                <a:spcPts val="0"/>
              </a:spcBef>
              <a:buNone/>
            </a:pPr>
            <a:r>
              <a:rPr lang="zh-TW" altLang="en-US" sz="3600" dirty="0" smtClean="0">
                <a:latin typeface="標楷體" pitchFamily="65" charset="-120"/>
                <a:ea typeface="標楷體" panose="03000509000000000000" pitchFamily="65" charset="-120"/>
              </a:rPr>
              <a:t>六、組合訓練</a:t>
            </a:r>
            <a:endParaRPr lang="zh-TW" altLang="en-US" sz="3600" dirty="0">
              <a:latin typeface="標楷體" pitchFamily="65" charset="-120"/>
              <a:ea typeface="標楷體" panose="03000509000000000000" pitchFamily="65" charset="-120"/>
            </a:endParaRPr>
          </a:p>
        </p:txBody>
      </p:sp>
      <p:sp>
        <p:nvSpPr>
          <p:cNvPr id="4"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FontTx/>
              <a:buNone/>
            </a:pPr>
            <a:r>
              <a:rPr lang="zh-TW" altLang="en-US" sz="4000" b="0" dirty="0" smtClean="0">
                <a:latin typeface="Verdana" pitchFamily="34" charset="0"/>
              </a:rPr>
              <a:t>課程大綱</a:t>
            </a:r>
            <a:endParaRPr lang="zh-TW" altLang="en-US" sz="4800" b="0" dirty="0">
              <a:latin typeface="Verdana" pitchFamily="34" charset="0"/>
            </a:endParaRPr>
          </a:p>
        </p:txBody>
      </p:sp>
    </p:spTree>
    <p:extLst>
      <p:ext uri="{BB962C8B-B14F-4D97-AF65-F5344CB8AC3E}">
        <p14:creationId xmlns:p14="http://schemas.microsoft.com/office/powerpoint/2010/main" val="256524155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566555" y="1043735"/>
            <a:ext cx="7965886" cy="202522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indent="-446088" algn="just" eaLnBrk="1">
              <a:lnSpc>
                <a:spcPts val="3800"/>
              </a:lnSpc>
              <a:spcBef>
                <a:spcPct val="0"/>
              </a:spcBef>
              <a:buNone/>
              <a:defRPr/>
            </a:pPr>
            <a:r>
              <a:rPr kumimoji="0" lang="en-US" altLang="zh-TW" b="0" kern="0" dirty="0" smtClean="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rPr>
              <a:t>四</a:t>
            </a:r>
            <a:r>
              <a:rPr kumimoji="0" lang="en-US" altLang="zh-TW" b="0" kern="0" dirty="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rPr>
              <a:t>下達預備命令。</a:t>
            </a:r>
            <a:endParaRPr kumimoji="0" lang="en-US" altLang="zh-TW"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a:p>
            <a:pPr marL="446088" indent="-446088" algn="just" eaLnBrk="1">
              <a:lnSpc>
                <a:spcPts val="3800"/>
              </a:lnSpc>
              <a:spcBef>
                <a:spcPct val="0"/>
              </a:spcBef>
              <a:buNone/>
              <a:defRPr/>
            </a:pPr>
            <a:r>
              <a:rPr kumimoji="0" lang="zh-TW" altLang="en-US"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  依</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敵情、任務、初步時間管制及作戰整備</a:t>
            </a:r>
            <a:r>
              <a:rPr kumimoji="0" lang="zh-TW" altLang="en-US"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事項</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依預備命令格式，以表格式或口述方式</a:t>
            </a:r>
            <a:r>
              <a:rPr kumimoji="0" lang="zh-TW" altLang="en-US"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下達</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endParaRPr kumimoji="0" lang="en-US" altLang="zh-TW"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graphicFrame>
        <p:nvGraphicFramePr>
          <p:cNvPr id="3" name="表格 2"/>
          <p:cNvGraphicFramePr>
            <a:graphicFrameLocks noGrp="1"/>
          </p:cNvGraphicFramePr>
          <p:nvPr>
            <p:extLst>
              <p:ext uri="{D42A27DB-BD31-4B8C-83A1-F6EECF244321}">
                <p14:modId xmlns:p14="http://schemas.microsoft.com/office/powerpoint/2010/main" val="4028606255"/>
              </p:ext>
            </p:extLst>
          </p:nvPr>
        </p:nvGraphicFramePr>
        <p:xfrm>
          <a:off x="836585" y="3068960"/>
          <a:ext cx="7695855" cy="3632200"/>
        </p:xfrm>
        <a:graphic>
          <a:graphicData uri="http://schemas.openxmlformats.org/drawingml/2006/table">
            <a:tbl>
              <a:tblPr firstRow="1" bandRow="1">
                <a:tableStyleId>{5C22544A-7EE6-4342-B048-85BDC9FD1C3A}</a:tableStyleId>
              </a:tblPr>
              <a:tblGrid>
                <a:gridCol w="450050">
                  <a:extLst>
                    <a:ext uri="{9D8B030D-6E8A-4147-A177-3AD203B41FA5}">
                      <a16:colId xmlns:a16="http://schemas.microsoft.com/office/drawing/2014/main" val="20000"/>
                    </a:ext>
                  </a:extLst>
                </a:gridCol>
                <a:gridCol w="7245805">
                  <a:extLst>
                    <a:ext uri="{9D8B030D-6E8A-4147-A177-3AD203B41FA5}">
                      <a16:colId xmlns:a16="http://schemas.microsoft.com/office/drawing/2014/main" val="20001"/>
                    </a:ext>
                  </a:extLst>
                </a:gridCol>
              </a:tblGrid>
              <a:tr h="370840">
                <a:tc gridSpan="2">
                  <a:txBody>
                    <a:bodyPr/>
                    <a:lstStyle/>
                    <a:p>
                      <a:pPr algn="ctr"/>
                      <a:r>
                        <a:rPr lang="zh-TW" altLang="en-US" sz="1400" dirty="0" smtClean="0">
                          <a:solidFill>
                            <a:sysClr val="windowText" lastClr="000000"/>
                          </a:solidFill>
                          <a:latin typeface="標楷體" panose="03000509000000000000" pitchFamily="65" charset="-120"/>
                          <a:ea typeface="標楷體" panose="03000509000000000000" pitchFamily="65" charset="-120"/>
                        </a:rPr>
                        <a:t>預備命令</a:t>
                      </a:r>
                      <a:r>
                        <a:rPr lang="en-US" altLang="zh-TW" sz="1400" dirty="0" smtClean="0">
                          <a:solidFill>
                            <a:sysClr val="windowText" lastClr="000000"/>
                          </a:solidFill>
                          <a:latin typeface="標楷體" panose="03000509000000000000" pitchFamily="65" charset="-120"/>
                          <a:ea typeface="標楷體" panose="03000509000000000000" pitchFamily="65" charset="-120"/>
                        </a:rPr>
                        <a:t>(</a:t>
                      </a:r>
                      <a:r>
                        <a:rPr lang="zh-TW" altLang="en-US" sz="1400" dirty="0" smtClean="0">
                          <a:solidFill>
                            <a:sysClr val="windowText" lastClr="000000"/>
                          </a:solidFill>
                          <a:latin typeface="標楷體" panose="03000509000000000000" pitchFamily="65" charset="-120"/>
                          <a:ea typeface="標楷體" panose="03000509000000000000" pitchFamily="65" charset="-120"/>
                        </a:rPr>
                        <a:t>範例</a:t>
                      </a:r>
                      <a:r>
                        <a:rPr lang="en-US" altLang="zh-TW" sz="1400" dirty="0" smtClean="0">
                          <a:solidFill>
                            <a:sysClr val="windowText" lastClr="000000"/>
                          </a:solidFill>
                          <a:latin typeface="標楷體" panose="03000509000000000000" pitchFamily="65" charset="-120"/>
                          <a:ea typeface="標楷體" panose="03000509000000000000" pitchFamily="65" charset="-120"/>
                        </a:rPr>
                        <a:t>)</a:t>
                      </a:r>
                      <a:endParaRPr lang="zh-TW" altLang="en-US" sz="1400" dirty="0">
                        <a:solidFill>
                          <a:sysClr val="windowText" lastClr="000000"/>
                        </a:solidFill>
                        <a:latin typeface="標楷體" panose="03000509000000000000" pitchFamily="65" charset="-120"/>
                        <a:ea typeface="標楷體" panose="03000509000000000000" pitchFamily="65" charset="-120"/>
                      </a:endParaRPr>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zh-TW" altLang="en-US" dirty="0"/>
                    </a:p>
                  </a:txBody>
                  <a:tcPr/>
                </a:tc>
                <a:extLst>
                  <a:ext uri="{0D108BD9-81ED-4DB2-BD59-A6C34878D82A}">
                    <a16:rowId xmlns:a16="http://schemas.microsoft.com/office/drawing/2014/main" val="10000"/>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TW" altLang="en-US" sz="1400" b="1" i="0" u="none" strike="noStrike" baseline="0" dirty="0" smtClean="0">
                          <a:solidFill>
                            <a:sysClr val="windowText" lastClr="000000"/>
                          </a:solidFill>
                          <a:latin typeface="標楷體" panose="03000509000000000000" pitchFamily="65" charset="-120"/>
                          <a:ea typeface="標楷體" panose="03000509000000000000" pitchFamily="65" charset="-120"/>
                        </a:rPr>
                        <a:t>狀況</a:t>
                      </a:r>
                      <a:endParaRPr lang="zh-TW" altLang="en-US" sz="1400" dirty="0">
                        <a:solidFill>
                          <a:sysClr val="windowText" lastClr="000000"/>
                        </a:solidFill>
                        <a:latin typeface="標楷體" panose="03000509000000000000" pitchFamily="65" charset="-120"/>
                        <a:ea typeface="標楷體" panose="03000509000000000000" pitchFamily="65" charset="-120"/>
                      </a:endParaRPr>
                    </a:p>
                  </a:txBody>
                  <a:tcPr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zh-TW" altLang="en-US" sz="1200" b="1" i="0" u="none" strike="noStrike" baseline="0" dirty="0" smtClean="0">
                          <a:solidFill>
                            <a:sysClr val="windowText" lastClr="000000"/>
                          </a:solidFill>
                          <a:latin typeface="標楷體" panose="03000509000000000000" pitchFamily="65" charset="-120"/>
                          <a:ea typeface="標楷體" panose="03000509000000000000" pitchFamily="65" charset="-120"/>
                        </a:rPr>
                        <a:t>敵約</a:t>
                      </a:r>
                      <a:r>
                        <a:rPr lang="en-US" altLang="zh-TW" sz="1200" b="0" i="0" u="none" strike="noStrike" baseline="0" dirty="0" smtClean="0">
                          <a:solidFill>
                            <a:sysClr val="windowText" lastClr="000000"/>
                          </a:solidFill>
                          <a:latin typeface="標楷體" panose="03000509000000000000" pitchFamily="65" charset="-120"/>
                          <a:ea typeface="標楷體" panose="03000509000000000000" pitchFamily="65" charset="-120"/>
                        </a:rPr>
                        <a:t>40</a:t>
                      </a:r>
                      <a:r>
                        <a:rPr lang="zh-TW" altLang="en-US" sz="1200" b="1" i="0" u="none" strike="noStrike" baseline="0" dirty="0" smtClean="0">
                          <a:solidFill>
                            <a:sysClr val="windowText" lastClr="000000"/>
                          </a:solidFill>
                          <a:latin typeface="標楷體" panose="03000509000000000000" pitchFamily="65" charset="-120"/>
                          <a:ea typeface="標楷體" panose="03000509000000000000" pitchFamily="65" charset="-120"/>
                        </a:rPr>
                        <a:t>餘人，現於鳳山△</a:t>
                      </a:r>
                      <a:r>
                        <a:rPr lang="en-US" altLang="zh-TW" sz="1200" b="0" i="0" u="none" strike="noStrike" baseline="0" dirty="0" smtClean="0">
                          <a:solidFill>
                            <a:sysClr val="windowText" lastClr="000000"/>
                          </a:solidFill>
                          <a:latin typeface="標楷體" panose="03000509000000000000" pitchFamily="65" charset="-120"/>
                          <a:ea typeface="標楷體" panose="03000509000000000000" pitchFamily="65" charset="-120"/>
                        </a:rPr>
                        <a:t>40</a:t>
                      </a:r>
                      <a:r>
                        <a:rPr lang="zh-TW" altLang="en-US" sz="1200" b="1" i="0" u="none" strike="noStrike" baseline="0" dirty="0" smtClean="0">
                          <a:solidFill>
                            <a:sysClr val="windowText" lastClr="000000"/>
                          </a:solidFill>
                          <a:latin typeface="標楷體" panose="03000509000000000000" pitchFamily="65" charset="-120"/>
                          <a:ea typeface="標楷體" panose="03000509000000000000" pitchFamily="65" charset="-120"/>
                        </a:rPr>
                        <a:t>、△</a:t>
                      </a:r>
                      <a:r>
                        <a:rPr lang="en-US" altLang="zh-TW" sz="1200" b="0" i="0" u="none" strike="noStrike" baseline="0" dirty="0" smtClean="0">
                          <a:solidFill>
                            <a:sysClr val="windowText" lastClr="000000"/>
                          </a:solidFill>
                          <a:latin typeface="標楷體" panose="03000509000000000000" pitchFamily="65" charset="-120"/>
                          <a:ea typeface="標楷體" panose="03000509000000000000" pitchFamily="65" charset="-120"/>
                        </a:rPr>
                        <a:t>35</a:t>
                      </a:r>
                      <a:r>
                        <a:rPr lang="zh-TW" altLang="en-US" sz="1200" b="1" i="0" u="none" strike="noStrike" baseline="0" dirty="0" smtClean="0">
                          <a:solidFill>
                            <a:sysClr val="windowText" lastClr="000000"/>
                          </a:solidFill>
                          <a:latin typeface="標楷體" panose="03000509000000000000" pitchFamily="65" charset="-120"/>
                          <a:ea typeface="標楷體" panose="03000509000000000000" pitchFamily="65" charset="-120"/>
                        </a:rPr>
                        <a:t>之線積極構工，實施防禦中，目前立足未穩，後勤補給尚未建立，有掩護其後續部隊奪取鳳山要點之企圖。</a:t>
                      </a:r>
                      <a:endParaRPr lang="zh-TW" altLang="en-US" sz="1200" dirty="0">
                        <a:solidFill>
                          <a:sysClr val="windowText" lastClr="000000"/>
                        </a:solidFill>
                        <a:latin typeface="標楷體" panose="03000509000000000000" pitchFamily="65" charset="-120"/>
                        <a:ea typeface="標楷體" panose="03000509000000000000" pitchFamily="65" charset="-120"/>
                      </a:endParaRPr>
                    </a:p>
                  </a:txBody>
                  <a:tcP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370840">
                <a:tc>
                  <a:txBody>
                    <a:bodyPr/>
                    <a:lstStyle/>
                    <a:p>
                      <a:pPr algn="ctr"/>
                      <a:r>
                        <a:rPr lang="zh-TW" altLang="en-US" sz="14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任務</a:t>
                      </a:r>
                      <a:endParaRPr lang="zh-TW" altLang="en-US" sz="1400" dirty="0">
                        <a:solidFill>
                          <a:sysClr val="windowText" lastClr="000000"/>
                        </a:solidFill>
                        <a:latin typeface="標楷體" panose="03000509000000000000" pitchFamily="65" charset="-120"/>
                        <a:ea typeface="標楷體" panose="03000509000000000000" pitchFamily="65" charset="-120"/>
                      </a:endParaRPr>
                    </a:p>
                  </a:txBody>
                  <a:tcPr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zh-TW" altLang="en-US" sz="12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排於</a:t>
                      </a:r>
                      <a:r>
                        <a:rPr lang="en-US" altLang="zh-TW" sz="12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D</a:t>
                      </a:r>
                      <a:r>
                        <a:rPr lang="zh-TW" altLang="en-US" sz="12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日</a:t>
                      </a:r>
                      <a:r>
                        <a:rPr lang="en-US" altLang="zh-TW" sz="12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0000</a:t>
                      </a:r>
                      <a:r>
                        <a:rPr lang="zh-TW" altLang="en-US" sz="12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時向△</a:t>
                      </a:r>
                      <a:r>
                        <a:rPr lang="en-US" altLang="zh-TW" sz="12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40</a:t>
                      </a:r>
                      <a:r>
                        <a:rPr lang="zh-TW" altLang="en-US" sz="12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敵軍發起攻擊，殲滅所在敵軍，以利連爾後作戰。</a:t>
                      </a:r>
                      <a:endParaRPr lang="zh-TW" altLang="en-US" sz="1200" dirty="0">
                        <a:solidFill>
                          <a:sysClr val="windowText" lastClr="000000"/>
                        </a:solidFill>
                        <a:latin typeface="標楷體" panose="03000509000000000000" pitchFamily="65" charset="-120"/>
                        <a:ea typeface="標楷體" panose="03000509000000000000" pitchFamily="65" charset="-120"/>
                      </a:endParaRPr>
                    </a:p>
                  </a:txBody>
                  <a:tcP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370840">
                <a:tc>
                  <a:txBody>
                    <a:bodyPr/>
                    <a:lstStyle/>
                    <a:p>
                      <a:pPr algn="ctr"/>
                      <a:r>
                        <a:rPr lang="zh-TW" altLang="en-US" sz="14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執行</a:t>
                      </a:r>
                      <a:endParaRPr lang="zh-TW" altLang="en-US" sz="1400" dirty="0">
                        <a:solidFill>
                          <a:sysClr val="windowText" lastClr="000000"/>
                        </a:solidFill>
                        <a:latin typeface="標楷體" panose="03000509000000000000" pitchFamily="65" charset="-120"/>
                        <a:ea typeface="標楷體" panose="03000509000000000000" pitchFamily="65" charset="-120"/>
                      </a:endParaRPr>
                    </a:p>
                  </a:txBody>
                  <a:tcPr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r>
                        <a:rPr lang="en-US" altLang="zh-TW" sz="12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1.</a:t>
                      </a:r>
                      <a:r>
                        <a:rPr lang="zh-TW" altLang="en-US" sz="12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作戰構想：無。</a:t>
                      </a:r>
                    </a:p>
                    <a:p>
                      <a:r>
                        <a:rPr lang="en-US" altLang="zh-TW" sz="12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2.</a:t>
                      </a:r>
                      <a:r>
                        <a:rPr lang="zh-TW" altLang="en-US" sz="12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協調與指示</a:t>
                      </a:r>
                    </a:p>
                    <a:p>
                      <a:r>
                        <a:rPr lang="en-US" altLang="zh-TW" sz="10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(1)</a:t>
                      </a:r>
                      <a:r>
                        <a:rPr lang="zh-TW" altLang="en-US"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時間管制事項如下：</a:t>
                      </a:r>
                    </a:p>
                    <a:p>
                      <a:r>
                        <a:rPr lang="en-US" altLang="zh-TW" sz="10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D-1</a:t>
                      </a:r>
                      <a:r>
                        <a:rPr lang="zh-TW" altLang="en-US"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日</a:t>
                      </a:r>
                      <a:r>
                        <a:rPr lang="en-US" altLang="zh-TW" sz="10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0630</a:t>
                      </a:r>
                      <a:r>
                        <a:rPr lang="zh-TW" altLang="en-US"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時</a:t>
                      </a:r>
                      <a:r>
                        <a:rPr lang="en-US" altLang="zh-TW"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a:t>
                      </a:r>
                      <a:r>
                        <a:rPr lang="zh-TW" altLang="en-US"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下達預備命令。</a:t>
                      </a:r>
                    </a:p>
                    <a:p>
                      <a:r>
                        <a:rPr lang="en-US" altLang="zh-TW" sz="10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D-1</a:t>
                      </a:r>
                      <a:r>
                        <a:rPr lang="zh-TW" altLang="en-US"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日</a:t>
                      </a:r>
                      <a:r>
                        <a:rPr lang="en-US" altLang="zh-TW" sz="10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1000</a:t>
                      </a:r>
                      <a:r>
                        <a:rPr lang="zh-TW" altLang="en-US"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時</a:t>
                      </a:r>
                      <a:r>
                        <a:rPr lang="en-US" altLang="zh-TW"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a:t>
                      </a:r>
                      <a:r>
                        <a:rPr lang="zh-TW" altLang="en-US"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實施偵察。</a:t>
                      </a:r>
                    </a:p>
                    <a:p>
                      <a:r>
                        <a:rPr lang="en-US" altLang="zh-TW" sz="10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D-1</a:t>
                      </a:r>
                      <a:r>
                        <a:rPr lang="zh-TW" altLang="en-US"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日</a:t>
                      </a:r>
                      <a:r>
                        <a:rPr lang="en-US" altLang="zh-TW" sz="10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1130</a:t>
                      </a:r>
                      <a:r>
                        <a:rPr lang="zh-TW" altLang="en-US"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時</a:t>
                      </a:r>
                      <a:r>
                        <a:rPr lang="en-US" altLang="zh-TW"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a:t>
                      </a:r>
                      <a:r>
                        <a:rPr lang="zh-TW" altLang="en-US"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命令下達。</a:t>
                      </a:r>
                    </a:p>
                    <a:p>
                      <a:r>
                        <a:rPr lang="en-US" altLang="zh-TW" sz="10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D-1</a:t>
                      </a:r>
                      <a:r>
                        <a:rPr lang="zh-TW" altLang="en-US"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日</a:t>
                      </a:r>
                      <a:r>
                        <a:rPr lang="en-US" altLang="zh-TW" sz="10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2100</a:t>
                      </a:r>
                      <a:r>
                        <a:rPr lang="zh-TW" altLang="en-US"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時</a:t>
                      </a:r>
                      <a:r>
                        <a:rPr lang="en-US" altLang="zh-TW"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a:t>
                      </a:r>
                      <a:r>
                        <a:rPr lang="zh-TW" altLang="en-US"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戰備檢查。</a:t>
                      </a:r>
                      <a:endParaRPr lang="en-US" altLang="zh-TW"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endParaRPr>
                    </a:p>
                    <a:p>
                      <a:r>
                        <a:rPr lang="en-US" altLang="zh-TW" sz="10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D-1</a:t>
                      </a:r>
                      <a:r>
                        <a:rPr lang="zh-TW" altLang="en-US"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日</a:t>
                      </a:r>
                      <a:r>
                        <a:rPr lang="en-US" altLang="zh-TW" sz="10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2200</a:t>
                      </a:r>
                      <a:r>
                        <a:rPr lang="zh-TW" altLang="en-US"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時</a:t>
                      </a:r>
                      <a:r>
                        <a:rPr lang="en-US" altLang="zh-TW"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a:t>
                      </a:r>
                      <a:r>
                        <a:rPr lang="zh-TW" altLang="en-US"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沙盤推演。</a:t>
                      </a:r>
                    </a:p>
                    <a:p>
                      <a:r>
                        <a:rPr lang="en-US" altLang="zh-TW" sz="10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D-1</a:t>
                      </a:r>
                      <a:r>
                        <a:rPr lang="zh-TW" altLang="en-US"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日</a:t>
                      </a:r>
                      <a:r>
                        <a:rPr lang="en-US" altLang="zh-TW" sz="10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2300</a:t>
                      </a:r>
                      <a:r>
                        <a:rPr lang="zh-TW" altLang="en-US"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時</a:t>
                      </a:r>
                      <a:r>
                        <a:rPr lang="en-US" altLang="zh-TW"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a:t>
                      </a:r>
                      <a:r>
                        <a:rPr lang="zh-TW" altLang="en-US"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部隊機動。</a:t>
                      </a:r>
                    </a:p>
                    <a:p>
                      <a:r>
                        <a:rPr lang="en-US" altLang="zh-TW" sz="10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D</a:t>
                      </a:r>
                      <a:r>
                        <a:rPr lang="zh-TW" altLang="en-US"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日</a:t>
                      </a:r>
                      <a:r>
                        <a:rPr lang="en-US" altLang="zh-TW" sz="10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0000</a:t>
                      </a:r>
                      <a:r>
                        <a:rPr lang="zh-TW" altLang="en-US"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時</a:t>
                      </a:r>
                      <a:r>
                        <a:rPr lang="en-US" altLang="zh-TW"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a:t>
                      </a:r>
                      <a:r>
                        <a:rPr lang="zh-TW" altLang="en-US" sz="10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發起攻擊。</a:t>
                      </a:r>
                    </a:p>
                    <a:p>
                      <a:r>
                        <a:rPr lang="en-US" altLang="zh-TW" sz="12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3.</a:t>
                      </a:r>
                      <a:r>
                        <a:rPr lang="zh-TW" altLang="en-US" sz="12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作戰準備與要求程度：各班人、車之油、彈基本攜行量不足部分，應向副排長協調獲得補充。</a:t>
                      </a:r>
                    </a:p>
                    <a:p>
                      <a:r>
                        <a:rPr lang="en-US" altLang="zh-TW" sz="12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4.</a:t>
                      </a:r>
                      <a:r>
                        <a:rPr lang="zh-TW" altLang="en-US" sz="12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其他規定事項：各班依四周警戒、自衛戰鬥要領完成武器工事掩體構築，西教練路與裝步路進出路口應由</a:t>
                      </a:r>
                      <a:r>
                        <a:rPr lang="en-US" altLang="zh-TW" sz="12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66</a:t>
                      </a:r>
                      <a:r>
                        <a:rPr lang="zh-TW" altLang="en-US" sz="12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火箭彈封鎖，防敵戰</a:t>
                      </a:r>
                      <a:r>
                        <a:rPr lang="en-US" altLang="zh-TW" sz="12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a:t>
                      </a:r>
                      <a:r>
                        <a:rPr lang="zh-TW" altLang="en-US" sz="12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甲</a:t>
                      </a:r>
                      <a:r>
                        <a:rPr lang="en-US" altLang="zh-TW" sz="1200" b="0"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a:t>
                      </a:r>
                      <a:r>
                        <a:rPr lang="zh-TW" altLang="en-US" sz="1200" b="1" i="0" u="none" strike="noStrike" kern="1200" baseline="0" dirty="0" smtClean="0">
                          <a:solidFill>
                            <a:sysClr val="windowText" lastClr="000000"/>
                          </a:solidFill>
                          <a:latin typeface="標楷體" panose="03000509000000000000" pitchFamily="65" charset="-120"/>
                          <a:ea typeface="標楷體" panose="03000509000000000000" pitchFamily="65" charset="-120"/>
                          <a:cs typeface="+mn-cs"/>
                        </a:rPr>
                        <a:t>車襲擊。</a:t>
                      </a:r>
                      <a:endParaRPr lang="zh-TW" altLang="en-US" sz="1200" dirty="0">
                        <a:solidFill>
                          <a:sysClr val="windowText" lastClr="000000"/>
                        </a:solidFill>
                        <a:latin typeface="標楷體" panose="03000509000000000000" pitchFamily="65" charset="-120"/>
                        <a:ea typeface="標楷體" panose="03000509000000000000" pitchFamily="65" charset="-120"/>
                      </a:endParaRPr>
                    </a:p>
                  </a:txBody>
                  <a:tcP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20</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
        <p:nvSpPr>
          <p:cNvPr id="6"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a:solidFill>
                  <a:srgbClr val="000000"/>
                </a:solidFill>
                <a:latin typeface="標楷體" panose="03000509000000000000" pitchFamily="65" charset="-120"/>
                <a:cs typeface="Times New Roman" panose="02020603050405020304" pitchFamily="18" charset="0"/>
                <a:sym typeface="Wingdings 3" pitchFamily="18" charset="2"/>
              </a:rPr>
              <a:t>受領預備命令</a:t>
            </a:r>
          </a:p>
        </p:txBody>
      </p:sp>
    </p:spTree>
    <p:extLst>
      <p:ext uri="{BB962C8B-B14F-4D97-AF65-F5344CB8AC3E}">
        <p14:creationId xmlns:p14="http://schemas.microsoft.com/office/powerpoint/2010/main" val="433859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206516" y="1223754"/>
            <a:ext cx="8685964" cy="5220581"/>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indent="-446088" algn="just" eaLnBrk="1">
              <a:lnSpc>
                <a:spcPts val="4300"/>
              </a:lnSpc>
              <a:spcBef>
                <a:spcPct val="0"/>
              </a:spcBef>
              <a:buNone/>
              <a:defRPr/>
            </a:pP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一</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確實</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瞭解</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任務</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a:p>
            <a:pPr marL="446088" indent="-446088" algn="just" eaLnBrk="1">
              <a:lnSpc>
                <a:spcPts val="4300"/>
              </a:lnSpc>
              <a:spcBef>
                <a:spcPct val="0"/>
              </a:spcBef>
              <a:buNone/>
              <a:defRPr/>
            </a:pPr>
            <a:r>
              <a:rPr kumimoji="0" lang="zh-TW" altLang="en-US" sz="3600" b="0" kern="0" dirty="0">
                <a:latin typeface="標楷體"/>
                <a:ea typeface="標楷體"/>
                <a:sym typeface="Wingdings 3" pitchFamily="18" charset="2"/>
              </a:rPr>
              <a:t>　</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質疑</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、複誦、協調、對錶</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a:p>
            <a:pPr marL="446088" indent="-446088" algn="just" eaLnBrk="1">
              <a:lnSpc>
                <a:spcPts val="4300"/>
              </a:lnSpc>
              <a:spcBef>
                <a:spcPct val="0"/>
              </a:spcBef>
              <a:buNone/>
              <a:defRPr/>
            </a:pP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二</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實施任務分析</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endParaRPr>
          </a:p>
          <a:p>
            <a:pPr marL="446088" indent="-446088" algn="just" eaLnBrk="1">
              <a:lnSpc>
                <a:spcPts val="4300"/>
              </a:lnSpc>
              <a:spcBef>
                <a:spcPct val="0"/>
              </a:spcBef>
              <a:buNone/>
              <a:defRPr/>
            </a:pPr>
            <a:r>
              <a:rPr kumimoji="0" lang="zh-TW" altLang="en-US" sz="3600" b="0" kern="0" dirty="0">
                <a:latin typeface="標楷體"/>
                <a:ea typeface="標楷體"/>
                <a:sym typeface="Wingdings 3" pitchFamily="18" charset="2"/>
              </a:rPr>
              <a:t>　</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修訂</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初步時間管制表：依據連級時程管</a:t>
            </a:r>
          </a:p>
          <a:p>
            <a:pPr marL="446088" indent="3175" algn="just" eaLnBrk="1">
              <a:lnSpc>
                <a:spcPts val="4300"/>
              </a:lnSpc>
              <a:spcBef>
                <a:spcPct val="0"/>
              </a:spcBef>
              <a:buNone/>
              <a:defRPr/>
            </a:pP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制，修訂本部初步作戰時程</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a:p>
            <a:pPr marL="449263" indent="-449263">
              <a:lnSpc>
                <a:spcPts val="4300"/>
              </a:lnSpc>
              <a:buNone/>
            </a:pPr>
            <a:r>
              <a:rPr kumimoji="0" lang="zh-TW" altLang="en-US" sz="3600" b="0" kern="0" dirty="0">
                <a:latin typeface="標楷體"/>
                <a:ea typeface="標楷體"/>
              </a:rPr>
              <a:t>　</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分析</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任務：排長須分析上級的命令，瞭解指揮官意圖、任務、鄰接友軍任務與指揮關係等俾能認知本部在全般作戰中之地位</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sp>
        <p:nvSpPr>
          <p:cNvPr id="3"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a:solidFill>
                  <a:srgbClr val="000000"/>
                </a:solidFill>
                <a:latin typeface="標楷體" panose="03000509000000000000" pitchFamily="65" charset="-120"/>
                <a:cs typeface="Times New Roman" panose="02020603050405020304" pitchFamily="18" charset="0"/>
                <a:sym typeface="Wingdings 3" pitchFamily="18" charset="2"/>
              </a:rPr>
              <a:t>受領任務</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21</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6226550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3" name="表格 2"/>
          <p:cNvGraphicFramePr>
            <a:graphicFrameLocks noGrp="1"/>
          </p:cNvGraphicFramePr>
          <p:nvPr>
            <p:extLst>
              <p:ext uri="{D42A27DB-BD31-4B8C-83A1-F6EECF244321}">
                <p14:modId xmlns:p14="http://schemas.microsoft.com/office/powerpoint/2010/main" val="2285039334"/>
              </p:ext>
            </p:extLst>
          </p:nvPr>
        </p:nvGraphicFramePr>
        <p:xfrm>
          <a:off x="476545" y="2410069"/>
          <a:ext cx="8326143" cy="3108960"/>
        </p:xfrm>
        <a:graphic>
          <a:graphicData uri="http://schemas.openxmlformats.org/drawingml/2006/table">
            <a:tbl>
              <a:tblPr firstRow="1" bandRow="1">
                <a:tableStyleId>{5C22544A-7EE6-4342-B048-85BDC9FD1C3A}</a:tableStyleId>
              </a:tblPr>
              <a:tblGrid>
                <a:gridCol w="2385265">
                  <a:extLst>
                    <a:ext uri="{9D8B030D-6E8A-4147-A177-3AD203B41FA5}">
                      <a16:colId xmlns:a16="http://schemas.microsoft.com/office/drawing/2014/main" val="20000"/>
                    </a:ext>
                  </a:extLst>
                </a:gridCol>
                <a:gridCol w="4590510">
                  <a:extLst>
                    <a:ext uri="{9D8B030D-6E8A-4147-A177-3AD203B41FA5}">
                      <a16:colId xmlns:a16="http://schemas.microsoft.com/office/drawing/2014/main" val="20001"/>
                    </a:ext>
                  </a:extLst>
                </a:gridCol>
                <a:gridCol w="1350368">
                  <a:extLst>
                    <a:ext uri="{9D8B030D-6E8A-4147-A177-3AD203B41FA5}">
                      <a16:colId xmlns:a16="http://schemas.microsoft.com/office/drawing/2014/main" val="20002"/>
                    </a:ext>
                  </a:extLst>
                </a:gridCol>
              </a:tblGrid>
              <a:tr h="370840">
                <a:tc gridSpan="3">
                  <a:txBody>
                    <a:bodyPr/>
                    <a:lstStyle/>
                    <a:p>
                      <a:pPr algn="ctr"/>
                      <a:r>
                        <a:rPr lang="zh-TW" altLang="en-US" sz="2000" b="1" i="0" u="none" strike="noStrike" kern="1200" baseline="0" dirty="0" smtClean="0">
                          <a:solidFill>
                            <a:srgbClr val="0000FF"/>
                          </a:solidFill>
                          <a:latin typeface="標楷體" panose="03000509000000000000" pitchFamily="65" charset="-120"/>
                          <a:ea typeface="標楷體" panose="03000509000000000000" pitchFamily="65" charset="-120"/>
                          <a:cs typeface="+mn-cs"/>
                        </a:rPr>
                        <a:t>任務分析表</a:t>
                      </a:r>
                      <a:r>
                        <a:rPr lang="en-US" altLang="zh-TW" sz="2000" b="1" i="0" u="none" strike="noStrike" kern="1200" baseline="0" dirty="0" smtClean="0">
                          <a:solidFill>
                            <a:srgbClr val="0000FF"/>
                          </a:solidFill>
                          <a:latin typeface="標楷體" panose="03000509000000000000" pitchFamily="65" charset="-120"/>
                          <a:ea typeface="標楷體" panose="03000509000000000000" pitchFamily="65" charset="-120"/>
                          <a:cs typeface="+mn-cs"/>
                        </a:rPr>
                        <a:t>(</a:t>
                      </a:r>
                      <a:r>
                        <a:rPr lang="zh-TW" altLang="en-US" sz="2000" b="1" i="0" u="none" strike="noStrike" kern="1200" baseline="0" dirty="0" smtClean="0">
                          <a:solidFill>
                            <a:srgbClr val="0000FF"/>
                          </a:solidFill>
                          <a:latin typeface="標楷體" panose="03000509000000000000" pitchFamily="65" charset="-120"/>
                          <a:ea typeface="標楷體" panose="03000509000000000000" pitchFamily="65" charset="-120"/>
                          <a:cs typeface="+mn-cs"/>
                        </a:rPr>
                        <a:t>範例</a:t>
                      </a:r>
                      <a:r>
                        <a:rPr lang="en-US" altLang="zh-TW" sz="2000" b="1" i="0" u="none" strike="noStrike" kern="1200" baseline="0" dirty="0" smtClean="0">
                          <a:solidFill>
                            <a:srgbClr val="0000FF"/>
                          </a:solidFill>
                          <a:latin typeface="標楷體" panose="03000509000000000000" pitchFamily="65" charset="-120"/>
                          <a:ea typeface="標楷體" panose="03000509000000000000" pitchFamily="65" charset="-120"/>
                          <a:cs typeface="+mn-cs"/>
                        </a:rPr>
                        <a:t>)</a:t>
                      </a:r>
                      <a:endParaRPr lang="zh-TW" altLang="en-US" sz="2000" dirty="0">
                        <a:solidFill>
                          <a:srgbClr val="0000FF"/>
                        </a:solidFill>
                        <a:latin typeface="標楷體" panose="03000509000000000000" pitchFamily="65" charset="-120"/>
                        <a:ea typeface="標楷體" panose="03000509000000000000" pitchFamily="65" charset="-120"/>
                      </a:endParaRP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hMerge="1">
                  <a:txBody>
                    <a:bodyPr/>
                    <a:lstStyle/>
                    <a:p>
                      <a:endParaRPr lang="zh-TW" altLang="en-US" dirty="0"/>
                    </a:p>
                  </a:txBody>
                  <a:tcPr/>
                </a:tc>
                <a:tc hMerge="1">
                  <a:txBody>
                    <a:bodyPr/>
                    <a:lstStyle/>
                    <a:p>
                      <a:endParaRPr lang="zh-TW" altLang="en-US" dirty="0"/>
                    </a:p>
                  </a:txBody>
                  <a:tcPr/>
                </a:tc>
                <a:extLst>
                  <a:ext uri="{0D108BD9-81ED-4DB2-BD59-A6C34878D82A}">
                    <a16:rowId xmlns:a16="http://schemas.microsoft.com/office/drawing/2014/main" val="10000"/>
                  </a:ext>
                </a:extLst>
              </a:tr>
              <a:tr h="370840">
                <a:tc gridSpan="3">
                  <a:txBody>
                    <a:bodyPr/>
                    <a:lstStyle/>
                    <a:p>
                      <a:r>
                        <a:rPr lang="zh-TW" altLang="en-US"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任務</a:t>
                      </a:r>
                      <a:r>
                        <a:rPr lang="en-US" altLang="zh-TW"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a:t>
                      </a:r>
                      <a:r>
                        <a:rPr lang="zh-TW" altLang="en-US"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排奉命於</a:t>
                      </a:r>
                      <a:r>
                        <a:rPr lang="en-US" altLang="zh-TW" sz="2000" b="0" i="0" u="none" strike="noStrike" kern="1200" baseline="0" dirty="0" smtClean="0">
                          <a:solidFill>
                            <a:schemeClr val="tx1"/>
                          </a:solidFill>
                          <a:latin typeface="標楷體" panose="03000509000000000000" pitchFamily="65" charset="-120"/>
                          <a:ea typeface="標楷體" panose="03000509000000000000" pitchFamily="65" charset="-120"/>
                          <a:cs typeface="+mn-cs"/>
                        </a:rPr>
                        <a:t>D</a:t>
                      </a:r>
                      <a:r>
                        <a:rPr lang="zh-TW" altLang="en-US"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日</a:t>
                      </a:r>
                      <a:r>
                        <a:rPr lang="en-US" altLang="zh-TW" sz="2000" b="0" i="0" u="none" strike="noStrike" kern="1200" baseline="0" dirty="0" smtClean="0">
                          <a:solidFill>
                            <a:schemeClr val="tx1"/>
                          </a:solidFill>
                          <a:latin typeface="標楷體" panose="03000509000000000000" pitchFamily="65" charset="-120"/>
                          <a:ea typeface="標楷體" panose="03000509000000000000" pitchFamily="65" charset="-120"/>
                          <a:cs typeface="+mn-cs"/>
                        </a:rPr>
                        <a:t>0000</a:t>
                      </a:r>
                      <a:r>
                        <a:rPr lang="zh-TW" altLang="en-US"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時向△</a:t>
                      </a:r>
                      <a:r>
                        <a:rPr lang="en-US" altLang="zh-TW" sz="2000" b="0" i="0" u="none" strike="noStrike" kern="1200" baseline="0" dirty="0" smtClean="0">
                          <a:solidFill>
                            <a:schemeClr val="tx1"/>
                          </a:solidFill>
                          <a:latin typeface="標楷體" panose="03000509000000000000" pitchFamily="65" charset="-120"/>
                          <a:ea typeface="標楷體" panose="03000509000000000000" pitchFamily="65" charset="-120"/>
                          <a:cs typeface="+mn-cs"/>
                        </a:rPr>
                        <a:t>40</a:t>
                      </a:r>
                      <a:r>
                        <a:rPr lang="zh-TW" altLang="en-US"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發起攻擊，殲滅所在敵軍，以利連爾後作戰。</a:t>
                      </a:r>
                      <a:endParaRPr lang="zh-TW" altLang="en-US" sz="2000" dirty="0">
                        <a:solidFill>
                          <a:schemeClr val="tx1"/>
                        </a:solidFill>
                        <a:latin typeface="標楷體" panose="03000509000000000000" pitchFamily="65" charset="-120"/>
                        <a:ea typeface="標楷體" panose="03000509000000000000" pitchFamily="65" charset="-120"/>
                      </a:endParaRPr>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hMerge="1">
                  <a:txBody>
                    <a:bodyPr/>
                    <a:lstStyle/>
                    <a:p>
                      <a:endParaRPr lang="zh-TW" altLang="en-US" dirty="0"/>
                    </a:p>
                  </a:txBody>
                  <a:tcPr/>
                </a:tc>
                <a:tc hMerge="1">
                  <a:txBody>
                    <a:bodyPr/>
                    <a:lstStyle/>
                    <a:p>
                      <a:endParaRPr lang="zh-TW" altLang="en-US" dirty="0"/>
                    </a:p>
                  </a:txBody>
                  <a:tcPr/>
                </a:tc>
                <a:extLst>
                  <a:ext uri="{0D108BD9-81ED-4DB2-BD59-A6C34878D82A}">
                    <a16:rowId xmlns:a16="http://schemas.microsoft.com/office/drawing/2014/main" val="10001"/>
                  </a:ext>
                </a:extLst>
              </a:tr>
              <a:tr h="370840">
                <a:tc>
                  <a:txBody>
                    <a:bodyPr/>
                    <a:lstStyle/>
                    <a:p>
                      <a:pPr algn="ctr"/>
                      <a:r>
                        <a:rPr lang="zh-TW" altLang="en-US" sz="2000" b="1" dirty="0" smtClean="0">
                          <a:solidFill>
                            <a:srgbClr val="0000FF"/>
                          </a:solidFill>
                          <a:latin typeface="標楷體" panose="03000509000000000000" pitchFamily="65" charset="-120"/>
                          <a:ea typeface="標楷體" panose="03000509000000000000" pitchFamily="65" charset="-120"/>
                        </a:rPr>
                        <a:t>特定行動</a:t>
                      </a:r>
                      <a:endParaRPr lang="zh-TW" altLang="en-US" sz="2000" b="1" dirty="0">
                        <a:solidFill>
                          <a:srgbClr val="0000FF"/>
                        </a:solidFill>
                        <a:latin typeface="標楷體" panose="03000509000000000000" pitchFamily="65" charset="-120"/>
                        <a:ea typeface="標楷體" panose="03000509000000000000" pitchFamily="65" charset="-120"/>
                      </a:endParaRPr>
                    </a:p>
                  </a:txBody>
                  <a:tcPr>
                    <a:lnL w="381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ctr"/>
                      <a:r>
                        <a:rPr lang="zh-TW" altLang="en-US" sz="2000" b="1" dirty="0" smtClean="0">
                          <a:solidFill>
                            <a:srgbClr val="0000FF"/>
                          </a:solidFill>
                          <a:latin typeface="標楷體" panose="03000509000000000000" pitchFamily="65" charset="-120"/>
                          <a:ea typeface="標楷體" panose="03000509000000000000" pitchFamily="65" charset="-120"/>
                        </a:rPr>
                        <a:t>推斷行動</a:t>
                      </a:r>
                      <a:endParaRPr lang="zh-TW" altLang="en-US" sz="2000" b="1" dirty="0">
                        <a:solidFill>
                          <a:srgbClr val="0000FF"/>
                        </a:solidFill>
                        <a:latin typeface="標楷體" panose="03000509000000000000" pitchFamily="65" charset="-120"/>
                        <a:ea typeface="標楷體" panose="03000509000000000000" pitchFamily="65" charset="-12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ctr"/>
                      <a:r>
                        <a:rPr lang="zh-TW" altLang="en-US" sz="2000" b="1" dirty="0" smtClean="0">
                          <a:solidFill>
                            <a:srgbClr val="0000FF"/>
                          </a:solidFill>
                          <a:latin typeface="標楷體" panose="03000509000000000000" pitchFamily="65" charset="-120"/>
                          <a:ea typeface="標楷體" panose="03000509000000000000" pitchFamily="65" charset="-120"/>
                        </a:rPr>
                        <a:t>關鍵行動</a:t>
                      </a:r>
                      <a:endParaRPr lang="zh-TW" altLang="en-US" sz="2000" b="1" dirty="0">
                        <a:solidFill>
                          <a:srgbClr val="0000FF"/>
                        </a:solidFill>
                        <a:latin typeface="標楷體" panose="03000509000000000000" pitchFamily="65" charset="-120"/>
                        <a:ea typeface="標楷體" panose="03000509000000000000" pitchFamily="65" charset="-120"/>
                      </a:endParaRPr>
                    </a:p>
                  </a:txBody>
                  <a:tcPr>
                    <a:lnL w="3175"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370840">
                <a:tc>
                  <a:txBody>
                    <a:bodyPr/>
                    <a:lstStyle/>
                    <a:p>
                      <a:r>
                        <a:rPr lang="zh-TW" altLang="en-US"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排於</a:t>
                      </a:r>
                      <a:r>
                        <a:rPr lang="en-US" altLang="zh-TW" sz="2000" b="0" i="0" u="none" strike="noStrike" kern="1200" baseline="0" dirty="0" smtClean="0">
                          <a:solidFill>
                            <a:schemeClr val="tx1"/>
                          </a:solidFill>
                          <a:latin typeface="標楷體" panose="03000509000000000000" pitchFamily="65" charset="-120"/>
                          <a:ea typeface="標楷體" panose="03000509000000000000" pitchFamily="65" charset="-120"/>
                          <a:cs typeface="+mn-cs"/>
                        </a:rPr>
                        <a:t>D</a:t>
                      </a:r>
                      <a:r>
                        <a:rPr lang="zh-TW" altLang="en-US"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日</a:t>
                      </a:r>
                      <a:r>
                        <a:rPr lang="en-US" altLang="zh-TW" sz="2000" b="0" i="0" u="none" strike="noStrike" kern="1200" baseline="0" dirty="0" smtClean="0">
                          <a:solidFill>
                            <a:schemeClr val="tx1"/>
                          </a:solidFill>
                          <a:latin typeface="標楷體" panose="03000509000000000000" pitchFamily="65" charset="-120"/>
                          <a:ea typeface="標楷體" panose="03000509000000000000" pitchFamily="65" charset="-120"/>
                          <a:cs typeface="+mn-cs"/>
                        </a:rPr>
                        <a:t>0 0 0 0 </a:t>
                      </a:r>
                      <a:r>
                        <a:rPr lang="zh-TW" altLang="en-US"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時向△</a:t>
                      </a:r>
                      <a:r>
                        <a:rPr lang="en-US" altLang="zh-TW" sz="2000" b="0" i="0" u="none" strike="noStrike" kern="1200" baseline="0" dirty="0" smtClean="0">
                          <a:solidFill>
                            <a:schemeClr val="tx1"/>
                          </a:solidFill>
                          <a:latin typeface="標楷體" panose="03000509000000000000" pitchFamily="65" charset="-120"/>
                          <a:ea typeface="標楷體" panose="03000509000000000000" pitchFamily="65" charset="-120"/>
                          <a:cs typeface="+mn-cs"/>
                        </a:rPr>
                        <a:t>40</a:t>
                      </a:r>
                      <a:r>
                        <a:rPr lang="zh-TW" altLang="en-US"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敵軍發起攻擊，殲滅所在敵軍，以利連爾後作戰。</a:t>
                      </a:r>
                      <a:endParaRPr lang="zh-TW" altLang="en-US" sz="2000" dirty="0">
                        <a:solidFill>
                          <a:schemeClr val="tx1"/>
                        </a:solidFill>
                        <a:latin typeface="標楷體" panose="03000509000000000000" pitchFamily="65" charset="-120"/>
                        <a:ea typeface="標楷體" panose="03000509000000000000" pitchFamily="65" charset="-120"/>
                      </a:endParaRPr>
                    </a:p>
                  </a:txBody>
                  <a:tcPr>
                    <a:lnL w="38100"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r>
                        <a:rPr lang="en-US" altLang="zh-TW"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1.</a:t>
                      </a:r>
                      <a:r>
                        <a:rPr lang="zh-TW" altLang="en-US"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排必須於</a:t>
                      </a:r>
                      <a:r>
                        <a:rPr lang="en-US" altLang="zh-TW" sz="2000" b="0" i="0" u="none" strike="noStrike" kern="1200" baseline="0" dirty="0" smtClean="0">
                          <a:solidFill>
                            <a:schemeClr val="tx1"/>
                          </a:solidFill>
                          <a:latin typeface="標楷體" panose="03000509000000000000" pitchFamily="65" charset="-120"/>
                          <a:ea typeface="標楷體" panose="03000509000000000000" pitchFamily="65" charset="-120"/>
                          <a:cs typeface="+mn-cs"/>
                        </a:rPr>
                        <a:t>D</a:t>
                      </a:r>
                      <a:r>
                        <a:rPr lang="en-US" altLang="zh-TW"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a:t>
                      </a:r>
                      <a:r>
                        <a:rPr lang="en-US" altLang="zh-TW" sz="2000" b="0" i="0" u="none" strike="noStrike" kern="1200" baseline="0" dirty="0" smtClean="0">
                          <a:solidFill>
                            <a:schemeClr val="tx1"/>
                          </a:solidFill>
                          <a:latin typeface="標楷體" panose="03000509000000000000" pitchFamily="65" charset="-120"/>
                          <a:ea typeface="標楷體" panose="03000509000000000000" pitchFamily="65" charset="-120"/>
                          <a:cs typeface="+mn-cs"/>
                        </a:rPr>
                        <a:t>1</a:t>
                      </a:r>
                      <a:r>
                        <a:rPr lang="zh-TW" altLang="en-US"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日</a:t>
                      </a:r>
                      <a:r>
                        <a:rPr lang="en-US" altLang="zh-TW" sz="2000" b="0" i="0" u="none" strike="noStrike" kern="1200" baseline="0" dirty="0" smtClean="0">
                          <a:solidFill>
                            <a:schemeClr val="tx1"/>
                          </a:solidFill>
                          <a:latin typeface="標楷體" panose="03000509000000000000" pitchFamily="65" charset="-120"/>
                          <a:ea typeface="標楷體" panose="03000509000000000000" pitchFamily="65" charset="-120"/>
                          <a:cs typeface="+mn-cs"/>
                        </a:rPr>
                        <a:t>1130</a:t>
                      </a:r>
                      <a:r>
                        <a:rPr lang="zh-TW" altLang="en-US"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前完成攻擊準備。</a:t>
                      </a:r>
                      <a:endParaRPr lang="en-US" altLang="zh-TW"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endParaRPr>
                    </a:p>
                    <a:p>
                      <a:r>
                        <a:rPr lang="en-US" altLang="zh-TW"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2.</a:t>
                      </a:r>
                      <a:r>
                        <a:rPr lang="en-US" altLang="zh-TW" sz="2000" b="0" i="0" u="none" strike="noStrike" kern="1200" baseline="0" dirty="0" smtClean="0">
                          <a:solidFill>
                            <a:schemeClr val="tx1"/>
                          </a:solidFill>
                          <a:latin typeface="標楷體" panose="03000509000000000000" pitchFamily="65" charset="-120"/>
                          <a:ea typeface="標楷體" panose="03000509000000000000" pitchFamily="65" charset="-120"/>
                          <a:cs typeface="+mn-cs"/>
                        </a:rPr>
                        <a:t> D</a:t>
                      </a:r>
                      <a:r>
                        <a:rPr lang="zh-TW" altLang="en-US"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日</a:t>
                      </a:r>
                      <a:r>
                        <a:rPr lang="en-US" altLang="zh-TW" sz="2000" b="0" i="0" u="none" strike="noStrike" kern="1200" baseline="0" dirty="0" smtClean="0">
                          <a:solidFill>
                            <a:schemeClr val="tx1"/>
                          </a:solidFill>
                          <a:latin typeface="標楷體" panose="03000509000000000000" pitchFamily="65" charset="-120"/>
                          <a:ea typeface="標楷體" panose="03000509000000000000" pitchFamily="65" charset="-120"/>
                          <a:cs typeface="+mn-cs"/>
                        </a:rPr>
                        <a:t>0000</a:t>
                      </a:r>
                      <a:r>
                        <a:rPr lang="zh-TW" altLang="en-US"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時準時通過</a:t>
                      </a:r>
                      <a:r>
                        <a:rPr lang="en-US" altLang="zh-TW" sz="2000" b="0" i="0" u="none" strike="noStrike" kern="1200" baseline="0" dirty="0" smtClean="0">
                          <a:solidFill>
                            <a:schemeClr val="tx1"/>
                          </a:solidFill>
                          <a:latin typeface="標楷體" panose="03000509000000000000" pitchFamily="65" charset="-120"/>
                          <a:ea typeface="標楷體" panose="03000509000000000000" pitchFamily="65" charset="-120"/>
                          <a:cs typeface="+mn-cs"/>
                        </a:rPr>
                        <a:t>57</a:t>
                      </a:r>
                      <a:r>
                        <a:rPr lang="en-US" altLang="zh-TW"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a:t>
                      </a:r>
                      <a:r>
                        <a:rPr lang="zh-TW" altLang="en-US"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輕兵器靶場之攻擊發起線。</a:t>
                      </a:r>
                      <a:endParaRPr lang="en-US" altLang="zh-TW"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endParaRPr>
                    </a:p>
                    <a:p>
                      <a:r>
                        <a:rPr lang="en-US" altLang="zh-TW"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3.</a:t>
                      </a:r>
                      <a:r>
                        <a:rPr lang="zh-TW" altLang="en-US"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占領參觀台高地及△</a:t>
                      </a:r>
                      <a:r>
                        <a:rPr lang="en-US" altLang="zh-TW" sz="2000" b="0" i="0" u="none" strike="noStrike" kern="1200" baseline="0" dirty="0" smtClean="0">
                          <a:solidFill>
                            <a:schemeClr val="tx1"/>
                          </a:solidFill>
                          <a:latin typeface="標楷體" panose="03000509000000000000" pitchFamily="65" charset="-120"/>
                          <a:ea typeface="標楷體" panose="03000509000000000000" pitchFamily="65" charset="-120"/>
                          <a:cs typeface="+mn-cs"/>
                        </a:rPr>
                        <a:t>36</a:t>
                      </a:r>
                      <a:r>
                        <a:rPr lang="zh-TW" altLang="en-US"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以利後續攻擊。</a:t>
                      </a:r>
                      <a:endParaRPr lang="zh-TW" altLang="en-US" sz="2000" dirty="0">
                        <a:solidFill>
                          <a:schemeClr val="tx1"/>
                        </a:solidFill>
                        <a:latin typeface="標楷體" panose="03000509000000000000" pitchFamily="65" charset="-120"/>
                        <a:ea typeface="標楷體" panose="03000509000000000000" pitchFamily="65" charset="-12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r>
                        <a:rPr lang="zh-TW" altLang="en-US"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占領參觀台高地及△ </a:t>
                      </a:r>
                      <a:r>
                        <a:rPr lang="en-US" altLang="zh-TW" sz="2000" b="0" i="0" u="none" strike="noStrike" kern="1200" baseline="0" dirty="0" smtClean="0">
                          <a:solidFill>
                            <a:schemeClr val="tx1"/>
                          </a:solidFill>
                          <a:latin typeface="標楷體" panose="03000509000000000000" pitchFamily="65" charset="-120"/>
                          <a:ea typeface="標楷體" panose="03000509000000000000" pitchFamily="65" charset="-120"/>
                          <a:cs typeface="+mn-cs"/>
                        </a:rPr>
                        <a:t>3 6 </a:t>
                      </a:r>
                      <a:r>
                        <a:rPr lang="zh-TW" altLang="en-US" sz="2000" b="1" i="0" u="none" strike="noStrike" kern="1200" baseline="0" dirty="0" smtClean="0">
                          <a:solidFill>
                            <a:schemeClr val="tx1"/>
                          </a:solidFill>
                          <a:latin typeface="標楷體" panose="03000509000000000000" pitchFamily="65" charset="-120"/>
                          <a:ea typeface="標楷體" panose="03000509000000000000" pitchFamily="65" charset="-120"/>
                          <a:cs typeface="+mn-cs"/>
                        </a:rPr>
                        <a:t>以利後續攻擊。</a:t>
                      </a:r>
                      <a:endParaRPr lang="zh-TW" altLang="en-US" sz="2000" dirty="0">
                        <a:solidFill>
                          <a:schemeClr val="tx1"/>
                        </a:solidFill>
                        <a:latin typeface="標楷體" panose="03000509000000000000" pitchFamily="65" charset="-120"/>
                        <a:ea typeface="標楷體" panose="03000509000000000000" pitchFamily="65" charset="-120"/>
                      </a:endParaRPr>
                    </a:p>
                  </a:txBody>
                  <a:tcPr>
                    <a:lnL w="3175"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sp>
        <p:nvSpPr>
          <p:cNvPr id="5" name="矩形圖說文字 4"/>
          <p:cNvSpPr/>
          <p:nvPr/>
        </p:nvSpPr>
        <p:spPr bwMode="auto">
          <a:xfrm>
            <a:off x="566554" y="5667718"/>
            <a:ext cx="2565285" cy="923330"/>
          </a:xfrm>
          <a:prstGeom prst="wedgeRectCallout">
            <a:avLst>
              <a:gd name="adj1" fmla="val -28144"/>
              <a:gd name="adj2" fmla="val -74063"/>
            </a:avLst>
          </a:prstGeom>
          <a:solidFill>
            <a:srgbClr val="009900"/>
          </a:solidFill>
          <a:ln w="31750" cap="flat" cmpd="sng" algn="ctr">
            <a:solidFill>
              <a:srgbClr val="8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algn="dist"/>
            <a:r>
              <a:rPr lang="zh-TW" altLang="en-US" sz="1800" dirty="0">
                <a:solidFill>
                  <a:schemeClr val="tx1"/>
                </a:solidFill>
                <a:ea typeface="標楷體" panose="03000509000000000000" pitchFamily="65" charset="-120"/>
              </a:rPr>
              <a:t>舉凡由上級賦予、指派交由本單位執行之任務者，皆為「特定行動」</a:t>
            </a:r>
            <a:endParaRPr kumimoji="1" lang="zh-TW" altLang="en-US" sz="1800" b="1" i="0" u="none" strike="noStrike" cap="none" normalizeH="0" baseline="0" dirty="0" smtClean="0">
              <a:ln>
                <a:noFill/>
              </a:ln>
              <a:solidFill>
                <a:schemeClr val="tx1"/>
              </a:solidFill>
              <a:effectLst/>
              <a:ea typeface="標楷體" panose="03000509000000000000" pitchFamily="65" charset="-120"/>
            </a:endParaRPr>
          </a:p>
        </p:txBody>
      </p:sp>
      <p:sp>
        <p:nvSpPr>
          <p:cNvPr id="6" name="矩形圖說文字 5"/>
          <p:cNvSpPr/>
          <p:nvPr/>
        </p:nvSpPr>
        <p:spPr bwMode="auto">
          <a:xfrm>
            <a:off x="3507233" y="5701025"/>
            <a:ext cx="4575157" cy="923330"/>
          </a:xfrm>
          <a:prstGeom prst="wedgeRectCallout">
            <a:avLst>
              <a:gd name="adj1" fmla="val -32930"/>
              <a:gd name="adj2" fmla="val -69302"/>
            </a:avLst>
          </a:prstGeom>
          <a:solidFill>
            <a:srgbClr val="0070C0"/>
          </a:solidFill>
          <a:ln w="31750" cap="flat" cmpd="sng" algn="ctr">
            <a:solidFill>
              <a:srgbClr val="8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r>
              <a:rPr lang="zh-TW" altLang="en-US" sz="1800" dirty="0">
                <a:solidFill>
                  <a:schemeClr val="tx1"/>
                </a:solidFill>
                <a:ea typeface="標楷體" panose="03000509000000000000" pitchFamily="65" charset="-120"/>
              </a:rPr>
              <a:t>係本部就支持「特定行動」達成與全般狀況考量，未於上級頒布之作戰</a:t>
            </a:r>
            <a:r>
              <a:rPr lang="zh-TW" altLang="en-US" sz="1800" dirty="0" smtClean="0">
                <a:solidFill>
                  <a:schemeClr val="tx1"/>
                </a:solidFill>
                <a:ea typeface="標楷體" panose="03000509000000000000" pitchFamily="65" charset="-120"/>
              </a:rPr>
              <a:t>計畫</a:t>
            </a:r>
            <a:r>
              <a:rPr lang="en-US" altLang="zh-TW" sz="1800" b="0" dirty="0">
                <a:solidFill>
                  <a:schemeClr val="tx1"/>
                </a:solidFill>
                <a:ea typeface="標楷體" panose="03000509000000000000" pitchFamily="65" charset="-120"/>
              </a:rPr>
              <a:t>(</a:t>
            </a:r>
            <a:r>
              <a:rPr lang="zh-TW" altLang="en-US" sz="1800" dirty="0">
                <a:solidFill>
                  <a:schemeClr val="tx1"/>
                </a:solidFill>
                <a:ea typeface="標楷體" panose="03000509000000000000" pitchFamily="65" charset="-120"/>
              </a:rPr>
              <a:t>命令</a:t>
            </a:r>
            <a:r>
              <a:rPr lang="en-US" altLang="zh-TW" sz="1800" b="0" dirty="0">
                <a:solidFill>
                  <a:schemeClr val="tx1"/>
                </a:solidFill>
                <a:ea typeface="標楷體" panose="03000509000000000000" pitchFamily="65" charset="-120"/>
              </a:rPr>
              <a:t>)</a:t>
            </a:r>
            <a:r>
              <a:rPr lang="zh-TW" altLang="en-US" sz="1800" dirty="0">
                <a:solidFill>
                  <a:schemeClr val="tx1"/>
                </a:solidFill>
                <a:ea typeface="標楷體" panose="03000509000000000000" pitchFamily="65" charset="-120"/>
              </a:rPr>
              <a:t>文字中明確敘述，而由單位自行推斷產生者。</a:t>
            </a:r>
            <a:endParaRPr kumimoji="1" lang="zh-TW" altLang="en-US" sz="1800" b="1" i="0" u="none" strike="noStrike" cap="none" normalizeH="0" baseline="0" dirty="0" smtClean="0">
              <a:ln>
                <a:noFill/>
              </a:ln>
              <a:solidFill>
                <a:schemeClr val="tx1"/>
              </a:solidFill>
              <a:effectLst/>
              <a:ea typeface="標楷體" panose="03000509000000000000" pitchFamily="65" charset="-120"/>
            </a:endParaRPr>
          </a:p>
        </p:txBody>
      </p:sp>
      <p:sp>
        <p:nvSpPr>
          <p:cNvPr id="7" name="矩形圖說文字 6"/>
          <p:cNvSpPr/>
          <p:nvPr/>
        </p:nvSpPr>
        <p:spPr bwMode="auto">
          <a:xfrm>
            <a:off x="296863" y="1290535"/>
            <a:ext cx="8685627" cy="923330"/>
          </a:xfrm>
          <a:prstGeom prst="wedgeRectCallout">
            <a:avLst>
              <a:gd name="adj1" fmla="val 38464"/>
              <a:gd name="adj2" fmla="val 165267"/>
            </a:avLst>
          </a:prstGeom>
          <a:solidFill>
            <a:srgbClr val="C00000">
              <a:alpha val="61176"/>
            </a:srgbClr>
          </a:solidFill>
          <a:ln w="31750" cap="flat" cmpd="sng" algn="ctr">
            <a:solidFill>
              <a:srgbClr val="8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r>
              <a:rPr lang="zh-TW" altLang="en-US" sz="1800" dirty="0">
                <a:solidFill>
                  <a:schemeClr val="tx1"/>
                </a:solidFill>
                <a:ea typeface="標楷體" panose="03000509000000000000" pitchFamily="65" charset="-120"/>
              </a:rPr>
              <a:t>先確認賦予本部之「特定行動」，</a:t>
            </a:r>
            <a:r>
              <a:rPr lang="zh-TW" altLang="en-US" sz="1800" dirty="0" smtClean="0">
                <a:solidFill>
                  <a:schemeClr val="tx1"/>
                </a:solidFill>
                <a:ea typeface="標楷體" panose="03000509000000000000" pitchFamily="65" charset="-120"/>
              </a:rPr>
              <a:t>繼而</a:t>
            </a:r>
            <a:r>
              <a:rPr lang="zh-TW" altLang="en-US" sz="1800" dirty="0">
                <a:solidFill>
                  <a:schemeClr val="tx1"/>
                </a:solidFill>
                <a:ea typeface="標楷體" panose="03000509000000000000" pitchFamily="65" charset="-120"/>
              </a:rPr>
              <a:t>預判產生「推斷行動」，然後經綜合分析兩者之必然性、重要性、</a:t>
            </a:r>
            <a:r>
              <a:rPr lang="zh-TW" altLang="en-US" sz="1800" dirty="0" smtClean="0">
                <a:solidFill>
                  <a:schemeClr val="tx1"/>
                </a:solidFill>
                <a:ea typeface="標楷體" panose="03000509000000000000" pitchFamily="65" charset="-120"/>
              </a:rPr>
              <a:t>時序性</a:t>
            </a:r>
            <a:r>
              <a:rPr lang="zh-TW" altLang="en-US" sz="1800" dirty="0">
                <a:solidFill>
                  <a:schemeClr val="tx1"/>
                </a:solidFill>
                <a:ea typeface="標楷體" panose="03000509000000000000" pitchFamily="65" charset="-120"/>
              </a:rPr>
              <a:t>與限制因素等後，即可歸納得出攸關本次作戰成敗之「關鍵行動</a:t>
            </a:r>
            <a:r>
              <a:rPr lang="zh-TW" altLang="en-US" sz="1800" dirty="0" smtClean="0">
                <a:solidFill>
                  <a:schemeClr val="tx1"/>
                </a:solidFill>
                <a:ea typeface="標楷體" panose="03000509000000000000" pitchFamily="65" charset="-120"/>
              </a:rPr>
              <a:t>」。</a:t>
            </a:r>
            <a:endParaRPr kumimoji="1" lang="zh-TW" altLang="en-US" sz="1800" b="1" i="0" u="none" strike="noStrike" cap="none" normalizeH="0" baseline="0" dirty="0" smtClean="0">
              <a:ln>
                <a:noFill/>
              </a:ln>
              <a:solidFill>
                <a:schemeClr val="tx1"/>
              </a:solidFill>
              <a:effectLst/>
              <a:ea typeface="標楷體" panose="03000509000000000000" pitchFamily="65" charset="-120"/>
            </a:endParaRPr>
          </a:p>
        </p:txBody>
      </p:sp>
      <p:sp>
        <p:nvSpPr>
          <p:cNvPr id="8"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smtClean="0">
                <a:solidFill>
                  <a:srgbClr val="000000"/>
                </a:solidFill>
                <a:latin typeface="標楷體" panose="03000509000000000000" pitchFamily="65" charset="-120"/>
                <a:cs typeface="Times New Roman" panose="02020603050405020304" pitchFamily="18" charset="0"/>
                <a:sym typeface="Wingdings 3" pitchFamily="18" charset="2"/>
              </a:rPr>
              <a:t>任務分析</a:t>
            </a:r>
            <a:endParaRPr kumimoji="0" lang="zh-TW" altLang="en-US" sz="4000" b="0" kern="0" dirty="0">
              <a:solidFill>
                <a:srgbClr val="000000"/>
              </a:solidFill>
              <a:latin typeface="標楷體" panose="03000509000000000000" pitchFamily="65" charset="-120"/>
              <a:cs typeface="Times New Roman" panose="02020603050405020304" pitchFamily="18" charset="0"/>
              <a:sym typeface="Wingdings 3" pitchFamily="18" charset="2"/>
            </a:endParaRPr>
          </a:p>
        </p:txBody>
      </p:sp>
      <p:sp>
        <p:nvSpPr>
          <p:cNvPr id="9"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22</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11314050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206516" y="1268760"/>
            <a:ext cx="8685964" cy="54006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indent="-446088" algn="just" eaLnBrk="1">
              <a:lnSpc>
                <a:spcPct val="110000"/>
              </a:lnSpc>
              <a:spcBef>
                <a:spcPct val="0"/>
              </a:spcBef>
              <a:buNone/>
              <a:defRPr/>
            </a:pP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三</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分析地形、天候、敵情</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endParaRPr>
          </a:p>
          <a:p>
            <a:pPr marL="446088" indent="-446088" algn="just" eaLnBrk="1">
              <a:lnSpc>
                <a:spcPct val="110000"/>
              </a:lnSpc>
              <a:spcBef>
                <a:spcPct val="0"/>
              </a:spcBef>
              <a:buNone/>
              <a:defRPr/>
            </a:pPr>
            <a:r>
              <a:rPr kumimoji="0" lang="zh-TW" altLang="en-US" sz="3600" b="0" kern="0" dirty="0">
                <a:latin typeface="標楷體"/>
                <a:ea typeface="標楷體"/>
              </a:rPr>
              <a:t>　</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rPr>
              <a:t>1</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界定</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戰場</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空間</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endParaRPr>
          </a:p>
          <a:p>
            <a:pPr marL="446088" indent="-84138" algn="just" eaLnBrk="1">
              <a:lnSpc>
                <a:spcPct val="110000"/>
              </a:lnSpc>
              <a:spcBef>
                <a:spcPct val="0"/>
              </a:spcBef>
              <a:buNone/>
              <a:defRPr/>
            </a:pP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在確立任務地區之戰場空間，為分析天</a:t>
            </a:r>
          </a:p>
          <a:p>
            <a:pPr marL="446088" indent="-84138" algn="just" eaLnBrk="1">
              <a:lnSpc>
                <a:spcPct val="110000"/>
              </a:lnSpc>
              <a:spcBef>
                <a:spcPct val="0"/>
              </a:spcBef>
              <a:buNone/>
              <a:defRPr/>
            </a:pP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氣、地形與敵情之基礎，並作為探討</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作戰環境</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特性和部隊活動範圍，通常必須律</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定「</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作戰地區」；「作戰地區」為上級所</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賦予</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之作戰範圍，亦為指揮官能運用其</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現有戰力</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，以自行直接左右戰局進行之範圍。</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sp>
        <p:nvSpPr>
          <p:cNvPr id="3"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a:solidFill>
                  <a:srgbClr val="000000"/>
                </a:solidFill>
                <a:latin typeface="標楷體" panose="03000509000000000000" pitchFamily="65" charset="-120"/>
                <a:cs typeface="Times New Roman" panose="02020603050405020304" pitchFamily="18" charset="0"/>
                <a:sym typeface="Wingdings 3" pitchFamily="18" charset="2"/>
              </a:rPr>
              <a:t>任務分析</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23</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11314050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206516" y="1268760"/>
            <a:ext cx="8280919" cy="31503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indent="-446088" algn="just" eaLnBrk="1">
              <a:lnSpc>
                <a:spcPct val="110000"/>
              </a:lnSpc>
              <a:spcBef>
                <a:spcPct val="0"/>
              </a:spcBef>
              <a:buNone/>
              <a:defRPr/>
            </a:pP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三</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分析地形、天候、敵情</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endParaRPr>
          </a:p>
          <a:p>
            <a:pPr marL="446088" indent="-446088" algn="just" eaLnBrk="1">
              <a:lnSpc>
                <a:spcPct val="110000"/>
              </a:lnSpc>
              <a:spcBef>
                <a:spcPct val="0"/>
              </a:spcBef>
              <a:buNone/>
              <a:defRPr/>
            </a:pPr>
            <a:r>
              <a:rPr kumimoji="0" lang="zh-TW" altLang="en-US" sz="3600" b="0" kern="0" dirty="0" smtClean="0">
                <a:latin typeface="標楷體"/>
                <a:ea typeface="標楷體"/>
              </a:rPr>
              <a:t>　</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rPr>
              <a:t>2</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分析</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作戰地區</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endParaRPr>
          </a:p>
          <a:p>
            <a:pPr marL="446088" indent="-84138" algn="just" eaLnBrk="1">
              <a:lnSpc>
                <a:spcPct val="110000"/>
              </a:lnSpc>
              <a:spcBef>
                <a:spcPct val="0"/>
              </a:spcBef>
              <a:buNone/>
              <a:defRPr/>
            </a:pP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作戰地區分析通常將作戰地區以及利害</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地區</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內之天氣、地形等因素納入分析，</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研判其</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對敵我雙方行動之影響。</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sp>
        <p:nvSpPr>
          <p:cNvPr id="3"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a:solidFill>
                  <a:srgbClr val="000000"/>
                </a:solidFill>
                <a:latin typeface="標楷體" panose="03000509000000000000" pitchFamily="65" charset="-120"/>
                <a:cs typeface="Times New Roman" panose="02020603050405020304" pitchFamily="18" charset="0"/>
                <a:sym typeface="Wingdings 3" pitchFamily="18" charset="2"/>
              </a:rPr>
              <a:t>任務分析</a:t>
            </a:r>
          </a:p>
        </p:txBody>
      </p:sp>
      <p:sp>
        <p:nvSpPr>
          <p:cNvPr id="6"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24</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20382467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206516" y="1313765"/>
            <a:ext cx="8685964" cy="508556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indent="-446088" algn="just" eaLnBrk="1">
              <a:lnSpc>
                <a:spcPts val="4300"/>
              </a:lnSpc>
              <a:spcBef>
                <a:spcPct val="0"/>
              </a:spcBef>
              <a:buNone/>
              <a:defRPr/>
            </a:pPr>
            <a:r>
              <a:rPr kumimoji="0" lang="zh-TW" altLang="en-US" sz="3600" b="0" kern="0" dirty="0" smtClean="0">
                <a:latin typeface="標楷體"/>
                <a:ea typeface="標楷體"/>
              </a:rPr>
              <a:t>　</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rPr>
              <a:t>2</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分析</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作戰</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地區</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endParaRPr>
          </a:p>
          <a:p>
            <a:pPr marL="446088" indent="-446088" algn="just" eaLnBrk="1">
              <a:lnSpc>
                <a:spcPts val="4300"/>
              </a:lnSpc>
              <a:spcBef>
                <a:spcPct val="0"/>
              </a:spcBef>
              <a:buNone/>
              <a:defRPr/>
            </a:pP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1</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地形</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分析依據地形五大要素分析，</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順序如下</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p>
          <a:p>
            <a:pPr marL="446088" indent="-84138" algn="just" eaLnBrk="1">
              <a:lnSpc>
                <a:spcPts val="4300"/>
              </a:lnSpc>
              <a:spcBef>
                <a:spcPct val="0"/>
              </a:spcBef>
              <a:buNone/>
              <a:defRPr/>
            </a:pP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觀測</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與</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射界</a:t>
            </a:r>
            <a:endPar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a:p>
            <a:pPr marL="987425" indent="-625475" algn="just" eaLnBrk="1">
              <a:lnSpc>
                <a:spcPts val="4300"/>
              </a:lnSpc>
              <a:spcBef>
                <a:spcPct val="0"/>
              </a:spcBef>
              <a:buNone/>
              <a:defRPr/>
            </a:pP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可能</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接戰地區、火制區或殲敵</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地區等。</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a:p>
            <a:pPr marL="987425" indent="-625475" algn="just" eaLnBrk="1">
              <a:lnSpc>
                <a:spcPts val="4300"/>
              </a:lnSpc>
              <a:spcBef>
                <a:spcPct val="0"/>
              </a:spcBef>
              <a:buNone/>
              <a:defRPr/>
            </a:pP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B</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可</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運用為建構陣地、工事、阻絕</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、後勤</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設施及集結、宿營等位置。</a:t>
            </a:r>
          </a:p>
          <a:p>
            <a:pPr marL="446088" indent="-84138" algn="just" eaLnBrk="1">
              <a:lnSpc>
                <a:spcPts val="4300"/>
              </a:lnSpc>
              <a:spcBef>
                <a:spcPct val="0"/>
              </a:spcBef>
              <a:buNone/>
              <a:defRPr/>
            </a:pP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(C</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可能</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暴露於敵火之地區。</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sp>
        <p:nvSpPr>
          <p:cNvPr id="3"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a:solidFill>
                  <a:srgbClr val="000000"/>
                </a:solidFill>
                <a:latin typeface="標楷體" panose="03000509000000000000" pitchFamily="65" charset="-120"/>
                <a:cs typeface="Times New Roman" panose="02020603050405020304" pitchFamily="18" charset="0"/>
                <a:sym typeface="Wingdings 3" pitchFamily="18" charset="2"/>
              </a:rPr>
              <a:t>任務分析</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25</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11764846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206516" y="1268760"/>
            <a:ext cx="8685964" cy="36004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indent="-84138" algn="just" eaLnBrk="1">
              <a:lnSpc>
                <a:spcPts val="4300"/>
              </a:lnSpc>
              <a:spcBef>
                <a:spcPct val="0"/>
              </a:spcBef>
              <a:buNone/>
              <a:defRPr/>
            </a:pP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B.</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隱蔽</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與掩蔽</a:t>
            </a:r>
          </a:p>
          <a:p>
            <a:pPr marL="446088" indent="-84138" algn="just" eaLnBrk="1">
              <a:lnSpc>
                <a:spcPts val="4300"/>
              </a:lnSpc>
              <a:spcBef>
                <a:spcPct val="0"/>
              </a:spcBef>
              <a:buNone/>
              <a:defRPr/>
            </a:pP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隱蔽與掩蔽之分析有助於研判防禦地</a:t>
            </a:r>
          </a:p>
          <a:p>
            <a:pPr marL="446088" indent="-84138" algn="just" eaLnBrk="1">
              <a:lnSpc>
                <a:spcPts val="4300"/>
              </a:lnSpc>
              <a:spcBef>
                <a:spcPct val="0"/>
              </a:spcBef>
              <a:buNone/>
              <a:defRPr/>
            </a:pP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形、接近路線、集結區、疏散區等，</a:t>
            </a:r>
          </a:p>
          <a:p>
            <a:pPr marL="446088" indent="-84138" algn="just" eaLnBrk="1">
              <a:lnSpc>
                <a:spcPts val="4300"/>
              </a:lnSpc>
              <a:spcBef>
                <a:spcPct val="0"/>
              </a:spcBef>
              <a:buNone/>
              <a:defRPr/>
            </a:pP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本項研判須從敵我雙方空中與地面觀</a:t>
            </a:r>
          </a:p>
          <a:p>
            <a:pPr marL="446088" indent="-84138" algn="just" eaLnBrk="1">
              <a:lnSpc>
                <a:spcPts val="4300"/>
              </a:lnSpc>
              <a:spcBef>
                <a:spcPct val="0"/>
              </a:spcBef>
              <a:buNone/>
              <a:defRPr/>
            </a:pP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測的角度去衡量，以決定可供隱蔽與</a:t>
            </a:r>
          </a:p>
          <a:p>
            <a:pPr marL="446088" indent="-84138" algn="just" eaLnBrk="1">
              <a:lnSpc>
                <a:spcPts val="4300"/>
              </a:lnSpc>
              <a:spcBef>
                <a:spcPct val="0"/>
              </a:spcBef>
              <a:buNone/>
              <a:defRPr/>
            </a:pP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掩蔽的地形。</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sp>
        <p:nvSpPr>
          <p:cNvPr id="3"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a:solidFill>
                  <a:srgbClr val="000000"/>
                </a:solidFill>
                <a:latin typeface="標楷體" panose="03000509000000000000" pitchFamily="65" charset="-120"/>
                <a:cs typeface="Times New Roman" panose="02020603050405020304" pitchFamily="18" charset="0"/>
                <a:sym typeface="Wingdings 3" pitchFamily="18" charset="2"/>
              </a:rPr>
              <a:t>任務分析</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26</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2381857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206516" y="1268760"/>
            <a:ext cx="8280919" cy="463551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indent="-84138" algn="just" eaLnBrk="1">
              <a:lnSpc>
                <a:spcPts val="4300"/>
              </a:lnSpc>
              <a:spcBef>
                <a:spcPct val="0"/>
              </a:spcBef>
              <a:buNone/>
              <a:defRPr/>
            </a:pP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C.</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障礙</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a:p>
            <a:pPr marL="446088" indent="-84138" algn="just" eaLnBrk="1">
              <a:lnSpc>
                <a:spcPts val="4300"/>
              </a:lnSpc>
              <a:spcBef>
                <a:spcPct val="0"/>
              </a:spcBef>
              <a:buNone/>
              <a:defRPr/>
            </a:pP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障礙</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的分析是部隊機動的關鍵性</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考量因素，分析時必須決定何處為觀測、射擊與部隊運動</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地面及空中</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之障礙，且須就全般作戰， 分析何者為可排除、克服或繞越之障礙；另天氣對土質通行性的影響亦為主要之考量因素之一。</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sp>
        <p:nvSpPr>
          <p:cNvPr id="3"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a:solidFill>
                  <a:srgbClr val="000000"/>
                </a:solidFill>
                <a:latin typeface="標楷體" panose="03000509000000000000" pitchFamily="65" charset="-120"/>
                <a:cs typeface="Times New Roman" panose="02020603050405020304" pitchFamily="18" charset="0"/>
                <a:sym typeface="Wingdings 3" pitchFamily="18" charset="2"/>
              </a:rPr>
              <a:t>任務分析</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27</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37934502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206516" y="1268760"/>
            <a:ext cx="8685964" cy="436548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indent="-84138" algn="just" eaLnBrk="1">
              <a:lnSpc>
                <a:spcPts val="4300"/>
              </a:lnSpc>
              <a:spcBef>
                <a:spcPct val="0"/>
              </a:spcBef>
              <a:buNone/>
              <a:defRPr/>
            </a:pP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D.</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地形</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要點</a:t>
            </a:r>
          </a:p>
          <a:p>
            <a:pPr marL="446088" indent="-84138" algn="just" eaLnBrk="1">
              <a:lnSpc>
                <a:spcPts val="4300"/>
              </a:lnSpc>
              <a:spcBef>
                <a:spcPct val="0"/>
              </a:spcBef>
              <a:buNone/>
              <a:defRPr/>
            </a:pP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地形要點之選定，以部隊任務為</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主要考量</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因素。如攻擊時，為擊滅某部</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敵軍</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，則地形要點之選定應著眼於攻</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占後</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有助於擊滅敵有生力量；如為</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占領或</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掩護某地區，則應就該地區內可</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供支援</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武器觀測與射擊之瞰制地形選定</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之。</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sp>
        <p:nvSpPr>
          <p:cNvPr id="3"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a:solidFill>
                  <a:srgbClr val="000000"/>
                </a:solidFill>
                <a:latin typeface="標楷體" panose="03000509000000000000" pitchFamily="65" charset="-120"/>
                <a:cs typeface="Times New Roman" panose="02020603050405020304" pitchFamily="18" charset="0"/>
                <a:sym typeface="Wingdings 3" pitchFamily="18" charset="2"/>
              </a:rPr>
              <a:t>任務分析</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28</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37209986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206516" y="1268760"/>
            <a:ext cx="8685964" cy="472552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indent="-84138" algn="just" eaLnBrk="1">
              <a:lnSpc>
                <a:spcPts val="4300"/>
              </a:lnSpc>
              <a:spcBef>
                <a:spcPct val="0"/>
              </a:spcBef>
              <a:buNone/>
              <a:defRPr/>
            </a:pP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D.</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地形要點</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續</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endPar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a:p>
            <a:pPr marL="446088" indent="-84138" algn="just" eaLnBrk="1">
              <a:lnSpc>
                <a:spcPts val="4300"/>
              </a:lnSpc>
              <a:spcBef>
                <a:spcPct val="0"/>
              </a:spcBef>
              <a:buNone/>
              <a:defRPr/>
            </a:pP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防禦時，地形要點之選定通常</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考量</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：位於「作戰地區」內，或在</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防禦陣地</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內部或後方選定之。要點如下：</a:t>
            </a:r>
          </a:p>
          <a:p>
            <a:pPr marL="446088" indent="-84138" algn="just" eaLnBrk="1">
              <a:lnSpc>
                <a:spcPts val="4300"/>
              </a:lnSpc>
              <a:spcBef>
                <a:spcPct val="0"/>
              </a:spcBef>
              <a:buNone/>
              <a:defRPr/>
            </a:pP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可</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觀測及瞰制接近路線之地形。</a:t>
            </a:r>
          </a:p>
          <a:p>
            <a:pPr marL="446088" indent="-84138" algn="just" eaLnBrk="1">
              <a:lnSpc>
                <a:spcPts val="4300"/>
              </a:lnSpc>
              <a:spcBef>
                <a:spcPct val="0"/>
              </a:spcBef>
              <a:buNone/>
              <a:defRPr/>
            </a:pP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(B</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能</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發揚火力，以掩護障礙之地形。</a:t>
            </a:r>
          </a:p>
          <a:p>
            <a:pPr marL="446088" indent="-84138" algn="just" eaLnBrk="1">
              <a:lnSpc>
                <a:spcPts val="4300"/>
              </a:lnSpc>
              <a:spcBef>
                <a:spcPct val="0"/>
              </a:spcBef>
              <a:buNone/>
              <a:defRPr/>
            </a:pP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(C</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足以</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影響部隊指揮、管制與</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預備隊運</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a:p>
            <a:pPr marL="446088" indent="-84138" algn="just" eaLnBrk="1">
              <a:lnSpc>
                <a:spcPts val="4300"/>
              </a:lnSpc>
              <a:spcBef>
                <a:spcPct val="0"/>
              </a:spcBef>
              <a:buNone/>
              <a:defRPr/>
            </a:pP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　</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 用</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之重要交通樞紐</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sp>
        <p:nvSpPr>
          <p:cNvPr id="3"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a:solidFill>
                  <a:srgbClr val="000000"/>
                </a:solidFill>
                <a:latin typeface="標楷體" panose="03000509000000000000" pitchFamily="65" charset="-120"/>
                <a:cs typeface="Times New Roman" panose="02020603050405020304" pitchFamily="18" charset="0"/>
                <a:sym typeface="Wingdings 3" pitchFamily="18" charset="2"/>
              </a:rPr>
              <a:t>任務分析</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29</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41767318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1680016" y="2978950"/>
            <a:ext cx="5827236" cy="837152"/>
          </a:xfrm>
          <a:prstGeom prst="rect">
            <a:avLst/>
          </a:prstGeom>
        </p:spPr>
        <p:txBody>
          <a:bodyPr wrap="none">
            <a:spAutoFit/>
          </a:bodyPr>
          <a:lstStyle/>
          <a:p>
            <a:pPr marL="446088" lvl="0" indent="-446088" algn="just">
              <a:lnSpc>
                <a:spcPct val="110000"/>
              </a:lnSpc>
              <a:defRPr/>
            </a:pPr>
            <a:r>
              <a:rPr kumimoji="0" lang="zh-TW" altLang="en-US" sz="4400" b="0" kern="0" dirty="0" smtClean="0">
                <a:solidFill>
                  <a:srgbClr val="000000"/>
                </a:solidFill>
                <a:ea typeface="標楷體" panose="03000509000000000000" pitchFamily="65" charset="-120"/>
                <a:sym typeface="Wingdings 3" pitchFamily="18" charset="2"/>
              </a:rPr>
              <a:t>一、</a:t>
            </a:r>
            <a:r>
              <a:rPr kumimoji="0" lang="zh-TW" altLang="en-US" sz="4400" b="0" kern="0" dirty="0">
                <a:solidFill>
                  <a:srgbClr val="000000"/>
                </a:solidFill>
                <a:ea typeface="標楷體" panose="03000509000000000000" pitchFamily="65" charset="-120"/>
                <a:sym typeface="Wingdings 3" pitchFamily="18" charset="2"/>
              </a:rPr>
              <a:t>指參作業程序簡述</a:t>
            </a:r>
            <a:endParaRPr kumimoji="0" lang="en-US" altLang="zh-TW" sz="4400" b="0" i="0" u="none" strike="noStrike" kern="0" cap="none" spc="0" normalizeH="0" baseline="0" noProof="0" dirty="0">
              <a:ln>
                <a:noFill/>
              </a:ln>
              <a:solidFill>
                <a:srgbClr val="000000"/>
              </a:solidFill>
              <a:effectLst/>
              <a:uLnTx/>
              <a:uFillTx/>
              <a:latin typeface="標楷體" pitchFamily="65" charset="-120"/>
              <a:ea typeface="標楷體" panose="03000509000000000000" pitchFamily="65" charset="-120"/>
              <a:cs typeface="Times New Roman" panose="02020603050405020304" pitchFamily="18" charset="0"/>
              <a:sym typeface="Wingdings 3" pitchFamily="18" charset="2"/>
            </a:endParaRPr>
          </a:p>
        </p:txBody>
      </p:sp>
    </p:spTree>
    <p:extLst>
      <p:ext uri="{BB962C8B-B14F-4D97-AF65-F5344CB8AC3E}">
        <p14:creationId xmlns:p14="http://schemas.microsoft.com/office/powerpoint/2010/main" val="17144750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206516" y="1268760"/>
            <a:ext cx="8685964" cy="418546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indent="-84138" algn="just" eaLnBrk="1">
              <a:lnSpc>
                <a:spcPts val="4300"/>
              </a:lnSpc>
              <a:spcBef>
                <a:spcPct val="0"/>
              </a:spcBef>
              <a:buNone/>
              <a:defRPr/>
            </a:pP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E.</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接近</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路線</a:t>
            </a:r>
          </a:p>
          <a:p>
            <a:pPr marL="446088" indent="-84138" algn="just" eaLnBrk="1">
              <a:lnSpc>
                <a:spcPts val="4300"/>
              </a:lnSpc>
              <a:spcBef>
                <a:spcPct val="0"/>
              </a:spcBef>
              <a:buNone/>
              <a:defRPr/>
            </a:pP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分析接近路線時，可運用對障礙</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分析之</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結果，按照下列步驟逐項進行。</a:t>
            </a:r>
          </a:p>
          <a:p>
            <a:pPr marL="446088" indent="-84138" algn="just" eaLnBrk="1">
              <a:lnSpc>
                <a:spcPts val="4300"/>
              </a:lnSpc>
              <a:spcBef>
                <a:spcPct val="0"/>
              </a:spcBef>
              <a:buNone/>
              <a:defRPr/>
            </a:pP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標示</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機動走廊。</a:t>
            </a:r>
          </a:p>
          <a:p>
            <a:pPr marL="446088" indent="-84138" algn="just" eaLnBrk="1">
              <a:lnSpc>
                <a:spcPts val="4300"/>
              </a:lnSpc>
              <a:spcBef>
                <a:spcPct val="0"/>
              </a:spcBef>
              <a:buNone/>
              <a:defRPr/>
            </a:pP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(B</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組合</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各機動走廊成為接近路線。</a:t>
            </a:r>
          </a:p>
          <a:p>
            <a:pPr marL="446088" indent="-84138" algn="just" eaLnBrk="1">
              <a:lnSpc>
                <a:spcPts val="4300"/>
              </a:lnSpc>
              <a:spcBef>
                <a:spcPct val="0"/>
              </a:spcBef>
              <a:buNone/>
              <a:defRPr/>
            </a:pP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(C</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評估</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接近路線。</a:t>
            </a:r>
          </a:p>
          <a:p>
            <a:pPr marL="446088" indent="-84138" algn="just" eaLnBrk="1">
              <a:lnSpc>
                <a:spcPts val="4300"/>
              </a:lnSpc>
              <a:spcBef>
                <a:spcPct val="0"/>
              </a:spcBef>
              <a:buNone/>
              <a:defRPr/>
            </a:pP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(D</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賦予</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各接近路線優先順序。</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sp>
        <p:nvSpPr>
          <p:cNvPr id="3"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a:solidFill>
                  <a:srgbClr val="000000"/>
                </a:solidFill>
                <a:latin typeface="標楷體" panose="03000509000000000000" pitchFamily="65" charset="-120"/>
                <a:cs typeface="Times New Roman" panose="02020603050405020304" pitchFamily="18" charset="0"/>
                <a:sym typeface="Wingdings 3" pitchFamily="18" charset="2"/>
              </a:rPr>
              <a:t>任務分析</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30</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13536108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206516" y="1268761"/>
            <a:ext cx="8685964" cy="423047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indent="-446088" algn="just" eaLnBrk="1">
              <a:lnSpc>
                <a:spcPts val="4300"/>
              </a:lnSpc>
              <a:spcBef>
                <a:spcPct val="0"/>
              </a:spcBef>
              <a:buNone/>
              <a:defRPr/>
            </a:pP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2</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天氣</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分析要項</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如下：</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a:p>
            <a:pPr marL="446088" indent="-446088" algn="just" eaLnBrk="1">
              <a:lnSpc>
                <a:spcPts val="4300"/>
              </a:lnSpc>
              <a:spcBef>
                <a:spcPct val="0"/>
              </a:spcBef>
              <a:buNone/>
              <a:defRPr/>
            </a:pP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　</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能見度</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：始曉、終昏、日出、日沒。</a:t>
            </a:r>
          </a:p>
          <a:p>
            <a:pPr marL="446088" indent="-446088" algn="just" eaLnBrk="1">
              <a:lnSpc>
                <a:spcPts val="4300"/>
              </a:lnSpc>
              <a:spcBef>
                <a:spcPct val="0"/>
              </a:spcBef>
              <a:buNone/>
              <a:defRPr/>
            </a:pP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　</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B.</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風</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：風向、風速。</a:t>
            </a:r>
          </a:p>
          <a:p>
            <a:pPr marL="446088" indent="-446088" algn="just" eaLnBrk="1">
              <a:lnSpc>
                <a:spcPts val="4300"/>
              </a:lnSpc>
              <a:spcBef>
                <a:spcPct val="0"/>
              </a:spcBef>
              <a:buNone/>
              <a:defRPr/>
            </a:pP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　</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C.</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降水</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：道路通行性、光電器材。</a:t>
            </a:r>
          </a:p>
          <a:p>
            <a:pPr marL="446088" indent="-446088" algn="just" eaLnBrk="1">
              <a:lnSpc>
                <a:spcPts val="4300"/>
              </a:lnSpc>
              <a:spcBef>
                <a:spcPct val="0"/>
              </a:spcBef>
              <a:buNone/>
              <a:defRPr/>
            </a:pP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　</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D.</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雲</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：空中作戰、雷射導引武器。</a:t>
            </a:r>
          </a:p>
          <a:p>
            <a:pPr marL="446088" indent="-446088" algn="just" eaLnBrk="1">
              <a:lnSpc>
                <a:spcPts val="4300"/>
              </a:lnSpc>
              <a:spcBef>
                <a:spcPct val="0"/>
              </a:spcBef>
              <a:buNone/>
              <a:defRPr/>
            </a:pP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　</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E.</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溫</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濕度：人員作戰能力、動力系統</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溫</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a:p>
            <a:pPr marL="446088" indent="-446088" algn="just" eaLnBrk="1">
              <a:lnSpc>
                <a:spcPts val="4300"/>
              </a:lnSpc>
              <a:spcBef>
                <a:spcPct val="0"/>
              </a:spcBef>
              <a:buNone/>
              <a:defRPr/>
            </a:pP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 </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   </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度</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、光電器材。</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sp>
        <p:nvSpPr>
          <p:cNvPr id="3"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a:solidFill>
                  <a:srgbClr val="000000"/>
                </a:solidFill>
                <a:latin typeface="標楷體" panose="03000509000000000000" pitchFamily="65" charset="-120"/>
                <a:cs typeface="Times New Roman" panose="02020603050405020304" pitchFamily="18" charset="0"/>
                <a:sym typeface="Wingdings 3" pitchFamily="18" charset="2"/>
              </a:rPr>
              <a:t>任務分析</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31</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37027540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206516" y="1268759"/>
            <a:ext cx="8685964" cy="5130571"/>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indent="-446088" algn="just" eaLnBrk="1">
              <a:lnSpc>
                <a:spcPts val="4300"/>
              </a:lnSpc>
              <a:spcBef>
                <a:spcPct val="0"/>
              </a:spcBef>
              <a:buNone/>
              <a:defRPr/>
            </a:pP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3</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分析</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敵情</a:t>
            </a:r>
          </a:p>
          <a:p>
            <a:pPr marL="446088" indent="-446088" algn="just" eaLnBrk="1">
              <a:lnSpc>
                <a:spcPts val="4300"/>
              </a:lnSpc>
              <a:spcBef>
                <a:spcPct val="0"/>
              </a:spcBef>
              <a:buNone/>
              <a:defRPr/>
            </a:pP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  依據</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戰場情報準備之評估敵軍威脅、</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研判</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敵可能行動等步驟加以分析</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a:p>
            <a:pPr marL="446088" indent="-446088" algn="just" eaLnBrk="1">
              <a:lnSpc>
                <a:spcPts val="4300"/>
              </a:lnSpc>
              <a:spcBef>
                <a:spcPct val="0"/>
              </a:spcBef>
              <a:buNone/>
              <a:defRPr/>
            </a:pP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a:t>
            </a: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評估</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敵軍威脅</a:t>
            </a:r>
          </a:p>
          <a:p>
            <a:pPr marL="446088" indent="11113" algn="just" eaLnBrk="1">
              <a:lnSpc>
                <a:spcPts val="4300"/>
              </a:lnSpc>
              <a:spcBef>
                <a:spcPct val="0"/>
              </a:spcBef>
              <a:buNone/>
              <a:defRPr/>
            </a:pP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連級通常於接受命令時，受領營級</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所繪製</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之敵軍戰術圖解，排長則可</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依據敵軍</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戰術圖解內容瞭解敵之戰鬥</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編組以及</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攻、防正面、寬度以及目標</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縱深等</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敵情資料</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sp>
        <p:nvSpPr>
          <p:cNvPr id="3"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a:solidFill>
                  <a:srgbClr val="000000"/>
                </a:solidFill>
                <a:latin typeface="標楷體" panose="03000509000000000000" pitchFamily="65" charset="-120"/>
                <a:cs typeface="Times New Roman" panose="02020603050405020304" pitchFamily="18" charset="0"/>
                <a:sym typeface="Wingdings 3" pitchFamily="18" charset="2"/>
              </a:rPr>
              <a:t>任務分析</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32</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19401368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206516" y="1268761"/>
            <a:ext cx="8685964" cy="31503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indent="-446088" algn="just" eaLnBrk="1">
              <a:lnSpc>
                <a:spcPts val="4300"/>
              </a:lnSpc>
              <a:spcBef>
                <a:spcPct val="0"/>
              </a:spcBef>
              <a:buNone/>
              <a:defRPr/>
            </a:pP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B.</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研判</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敵可能行動</a:t>
            </a:r>
          </a:p>
          <a:p>
            <a:pPr marL="446088" indent="11113" algn="just" eaLnBrk="1">
              <a:lnSpc>
                <a:spcPts val="4300"/>
              </a:lnSpc>
              <a:spcBef>
                <a:spcPct val="0"/>
              </a:spcBef>
              <a:buNone/>
              <a:defRPr/>
            </a:pP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依據敵軍戰術圖解研判將敵有能力</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實施</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，且影響我任務達成之可能行動</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列舉</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，並研判出敵較大可能行動以及</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敵軍</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特點與弱點</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敵可能行動圖解</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sp>
        <p:nvSpPr>
          <p:cNvPr id="3"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a:solidFill>
                  <a:srgbClr val="000000"/>
                </a:solidFill>
                <a:latin typeface="標楷體" panose="03000509000000000000" pitchFamily="65" charset="-120"/>
                <a:cs typeface="Times New Roman" panose="02020603050405020304" pitchFamily="18" charset="0"/>
                <a:sym typeface="Wingdings 3" pitchFamily="18" charset="2"/>
              </a:rPr>
              <a:t>任務分析</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33</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34120233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656564" y="1268759"/>
            <a:ext cx="7920881" cy="517557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0" indent="0" algn="just" eaLnBrk="1">
              <a:lnSpc>
                <a:spcPts val="4300"/>
              </a:lnSpc>
              <a:spcBef>
                <a:spcPct val="0"/>
              </a:spcBef>
              <a:buNone/>
              <a:defRPr/>
            </a:pP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排長</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接受命令後，依據新獲得敵情、上級律定任務實施狀況分析、判斷並結合有關單位協調結果，擬定初步行動腹案並</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填入「作戰</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階段管制</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表」，概分如下：</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endParaRPr>
          </a:p>
          <a:p>
            <a:pPr marL="446088" indent="-446088" algn="just" eaLnBrk="1">
              <a:lnSpc>
                <a:spcPts val="4300"/>
              </a:lnSpc>
              <a:spcBef>
                <a:spcPct val="0"/>
              </a:spcBef>
              <a:buNone/>
              <a:defRPr/>
            </a:pPr>
            <a:r>
              <a:rPr kumimoji="0" lang="en-US" altLang="zh-TW" sz="3600" b="0" kern="0" dirty="0" smtClean="0">
                <a:latin typeface="標楷體"/>
                <a:ea typeface="標楷體"/>
              </a:rPr>
              <a:t>1.</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各</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部隊任務及編組</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endParaRPr>
          </a:p>
          <a:p>
            <a:pPr marL="446088" indent="-446088" algn="just" eaLnBrk="1">
              <a:lnSpc>
                <a:spcPts val="4300"/>
              </a:lnSpc>
              <a:spcBef>
                <a:spcPct val="0"/>
              </a:spcBef>
              <a:buNone/>
              <a:defRPr/>
            </a:pPr>
            <a:r>
              <a:rPr kumimoji="0" lang="en-US" altLang="zh-TW" sz="3600" b="0" kern="0" dirty="0" smtClean="0">
                <a:latin typeface="標楷體"/>
                <a:ea typeface="標楷體"/>
              </a:rPr>
              <a:t>2.</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戰鬥</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隊形</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endParaRPr>
          </a:p>
          <a:p>
            <a:pPr marL="446088" indent="-446088" algn="just" eaLnBrk="1">
              <a:lnSpc>
                <a:spcPts val="4300"/>
              </a:lnSpc>
              <a:spcBef>
                <a:spcPct val="0"/>
              </a:spcBef>
              <a:buNone/>
              <a:defRPr/>
            </a:pPr>
            <a:r>
              <a:rPr kumimoji="0" lang="en-US" altLang="zh-TW" sz="3600" b="0" kern="0" dirty="0" smtClean="0">
                <a:latin typeface="標楷體"/>
                <a:ea typeface="標楷體"/>
              </a:rPr>
              <a:t>3.</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配屬</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部隊</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運用</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endParaRPr>
          </a:p>
          <a:p>
            <a:pPr marL="446088" indent="-446088" algn="just" eaLnBrk="1">
              <a:lnSpc>
                <a:spcPts val="4300"/>
              </a:lnSpc>
              <a:spcBef>
                <a:spcPct val="0"/>
              </a:spcBef>
              <a:buNone/>
              <a:defRPr/>
            </a:pPr>
            <a:r>
              <a:rPr kumimoji="0" lang="en-US" altLang="zh-TW" sz="3600" b="0" kern="0" dirty="0" smtClean="0">
                <a:latin typeface="標楷體"/>
                <a:ea typeface="標楷體"/>
              </a:rPr>
              <a:t>4.</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警戒</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措施</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sp>
        <p:nvSpPr>
          <p:cNvPr id="3"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a:latin typeface="標楷體" panose="03000509000000000000" pitchFamily="65" charset="-120"/>
                <a:cs typeface="Times New Roman" panose="02020603050405020304" pitchFamily="18" charset="0"/>
              </a:rPr>
              <a:t>擬定初步計畫</a:t>
            </a:r>
            <a:endParaRPr kumimoji="0" lang="zh-TW" altLang="en-US" sz="4000" b="0" kern="0" dirty="0">
              <a:solidFill>
                <a:srgbClr val="000000"/>
              </a:solidFill>
              <a:latin typeface="標楷體" panose="03000509000000000000" pitchFamily="65" charset="-120"/>
              <a:cs typeface="Times New Roman" panose="02020603050405020304" pitchFamily="18" charset="0"/>
              <a:sym typeface="Wingdings 3" pitchFamily="18" charset="2"/>
            </a:endParaRP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34</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338688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362"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l="11875" t="23704" r="61875" b="56667"/>
          <a:stretch/>
        </p:blipFill>
        <p:spPr bwMode="auto">
          <a:xfrm>
            <a:off x="503731" y="1223755"/>
            <a:ext cx="8163724" cy="22893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l="15459" t="63171" r="58342" b="12013"/>
          <a:stretch/>
        </p:blipFill>
        <p:spPr bwMode="auto">
          <a:xfrm>
            <a:off x="488994" y="3513215"/>
            <a:ext cx="8153061" cy="28957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smtClean="0">
                <a:latin typeface="標楷體" panose="03000509000000000000" pitchFamily="65" charset="-120"/>
                <a:cs typeface="Times New Roman" panose="02020603050405020304" pitchFamily="18" charset="0"/>
              </a:rPr>
              <a:t>「</a:t>
            </a:r>
            <a:r>
              <a:rPr kumimoji="0" lang="zh-TW" altLang="en-US" sz="4000" b="0" kern="0" dirty="0">
                <a:latin typeface="標楷體" panose="03000509000000000000" pitchFamily="65" charset="-120"/>
                <a:cs typeface="Times New Roman" panose="02020603050405020304" pitchFamily="18" charset="0"/>
              </a:rPr>
              <a:t>作戰階段管制表」範例</a:t>
            </a:r>
          </a:p>
        </p:txBody>
      </p:sp>
      <p:sp>
        <p:nvSpPr>
          <p:cNvPr id="7"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35</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8875973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476545" y="1268760"/>
            <a:ext cx="8100900" cy="463551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indent="-446088" algn="just" eaLnBrk="1">
              <a:lnSpc>
                <a:spcPts val="4300"/>
              </a:lnSpc>
              <a:spcBef>
                <a:spcPct val="0"/>
              </a:spcBef>
              <a:buNone/>
              <a:defRPr/>
            </a:pP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rPr>
              <a:t>1</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計畫</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偵察</a:t>
            </a:r>
          </a:p>
          <a:p>
            <a:pPr marL="446088" indent="3175" algn="just" eaLnBrk="1">
              <a:lnSpc>
                <a:spcPts val="4300"/>
              </a:lnSpc>
              <a:spcBef>
                <a:spcPct val="0"/>
              </a:spcBef>
              <a:buNone/>
              <a:defRPr/>
            </a:pP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偵察為瞭解狀況，獲得敵情資料之有效手段</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；分為</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圖上偵察與現地偵察並決定偵察時間、</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方式</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、路線、地點、偵察事項</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endParaRPr>
          </a:p>
          <a:p>
            <a:pPr marL="446088" indent="-446088" algn="just" eaLnBrk="1">
              <a:lnSpc>
                <a:spcPts val="4300"/>
              </a:lnSpc>
              <a:spcBef>
                <a:spcPct val="0"/>
              </a:spcBef>
              <a:buNone/>
              <a:defRPr/>
            </a:pP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rPr>
              <a:t>2.</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計畫下達命令</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endParaRPr>
          </a:p>
          <a:p>
            <a:pPr marL="446088" indent="90488" algn="just" eaLnBrk="1">
              <a:lnSpc>
                <a:spcPts val="4300"/>
              </a:lnSpc>
              <a:spcBef>
                <a:spcPct val="0"/>
              </a:spcBef>
              <a:buNone/>
              <a:defRPr/>
            </a:pP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排長</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不論是否實施現地偵察，均應先決定</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下達命令</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時間、地點。</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sp>
        <p:nvSpPr>
          <p:cNvPr id="3"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a:latin typeface="標楷體" panose="03000509000000000000" pitchFamily="65" charset="-120"/>
                <a:cs typeface="Times New Roman" panose="02020603050405020304" pitchFamily="18" charset="0"/>
              </a:rPr>
              <a:t>處置下列事項</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36</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29348735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566554" y="1274555"/>
            <a:ext cx="8055895" cy="193521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indent="-446088" algn="just" eaLnBrk="1">
              <a:lnSpc>
                <a:spcPts val="4300"/>
              </a:lnSpc>
              <a:spcBef>
                <a:spcPct val="0"/>
              </a:spcBef>
              <a:buNone/>
              <a:defRPr/>
            </a:pP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rPr>
              <a:t>3.</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部隊</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調動</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endParaRPr>
          </a:p>
          <a:p>
            <a:pPr marL="536575" indent="0">
              <a:lnSpc>
                <a:spcPts val="4300"/>
              </a:lnSpc>
              <a:buNone/>
            </a:pP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指示部隊以何種隊形、沿何地、何時運動至何地</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endParaRPr>
          </a:p>
        </p:txBody>
      </p:sp>
      <p:pic>
        <p:nvPicPr>
          <p:cNvPr id="16386"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l="15782" t="36111" r="58594" b="16667"/>
          <a:stretch/>
        </p:blipFill>
        <p:spPr bwMode="auto">
          <a:xfrm>
            <a:off x="1646675" y="3152530"/>
            <a:ext cx="5760640" cy="35103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a:latin typeface="標楷體" panose="03000509000000000000" pitchFamily="65" charset="-120"/>
                <a:cs typeface="Times New Roman" panose="02020603050405020304" pitchFamily="18" charset="0"/>
              </a:rPr>
              <a:t>處置下列事項</a:t>
            </a:r>
          </a:p>
        </p:txBody>
      </p:sp>
      <p:sp>
        <p:nvSpPr>
          <p:cNvPr id="6"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37</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40681993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476545" y="1268760"/>
            <a:ext cx="7965886" cy="463551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indent="-446088" algn="just" eaLnBrk="1">
              <a:lnSpc>
                <a:spcPts val="4300"/>
              </a:lnSpc>
              <a:spcBef>
                <a:spcPct val="0"/>
              </a:spcBef>
              <a:buNone/>
              <a:defRPr/>
            </a:pP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rPr>
              <a:t>1.</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偵察敵情</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endParaRPr>
          </a:p>
          <a:p>
            <a:pPr marL="446088" indent="11113" algn="just" eaLnBrk="1">
              <a:lnSpc>
                <a:spcPts val="4300"/>
              </a:lnSpc>
              <a:spcBef>
                <a:spcPct val="0"/>
              </a:spcBef>
              <a:buNone/>
              <a:defRPr/>
            </a:pP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偵察為瞭解狀況，獲得敵情資料之有效手段</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；分為</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圖上偵察與現地偵察並決定偵察時間、</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方式</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等事項</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endParaRPr>
          </a:p>
          <a:p>
            <a:pPr marL="446088" indent="-446088" algn="just" eaLnBrk="1">
              <a:lnSpc>
                <a:spcPts val="4300"/>
              </a:lnSpc>
              <a:spcBef>
                <a:spcPct val="0"/>
              </a:spcBef>
              <a:buNone/>
              <a:defRPr/>
            </a:pPr>
            <a:r>
              <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rPr>
              <a:t>2</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偵察地形</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endParaRPr>
          </a:p>
          <a:p>
            <a:pPr marL="446088" indent="11113" algn="just" eaLnBrk="1">
              <a:lnSpc>
                <a:spcPts val="4300"/>
              </a:lnSpc>
              <a:spcBef>
                <a:spcPct val="0"/>
              </a:spcBef>
              <a:buNone/>
              <a:defRPr/>
            </a:pP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依照地形五大要素</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觀測與射擊、隱蔽與</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掩蔽</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、障礙、地形要點、接近路線實施</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偵察。</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endParaRPr>
          </a:p>
        </p:txBody>
      </p:sp>
      <p:sp>
        <p:nvSpPr>
          <p:cNvPr id="3"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a:latin typeface="標楷體" panose="03000509000000000000" pitchFamily="65" charset="-120"/>
                <a:cs typeface="Times New Roman" panose="02020603050405020304" pitchFamily="18" charset="0"/>
              </a:rPr>
              <a:t>實施偵察</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38</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17508447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206516" y="1268760"/>
            <a:ext cx="8685964" cy="463551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indent="11113" algn="just" eaLnBrk="1">
              <a:lnSpc>
                <a:spcPts val="4300"/>
              </a:lnSpc>
              <a:spcBef>
                <a:spcPct val="0"/>
              </a:spcBef>
              <a:buNone/>
              <a:defRPr/>
            </a:pP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就</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偵察結果，修正初步計畫腹案，完成行動計畫，完成計畫後須向連長實施反向簡報並核</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可，方式</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區分如下：</a:t>
            </a:r>
          </a:p>
          <a:p>
            <a:pPr marL="446088" indent="-446088" algn="just" eaLnBrk="1">
              <a:lnSpc>
                <a:spcPts val="4300"/>
              </a:lnSpc>
              <a:spcBef>
                <a:spcPct val="0"/>
              </a:spcBef>
              <a:buNone/>
              <a:defRPr/>
            </a:pPr>
            <a:r>
              <a:rPr kumimoji="0" lang="en-US" altLang="zh-TW" sz="3600" b="0" kern="0" dirty="0" smtClean="0">
                <a:latin typeface="標楷體"/>
                <a:ea typeface="標楷體"/>
              </a:rPr>
              <a:t>1.</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當面</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簡報：時間有餘由排長至連指揮所實施。</a:t>
            </a:r>
          </a:p>
          <a:p>
            <a:pPr marL="446088" indent="-446088" algn="just" eaLnBrk="1">
              <a:lnSpc>
                <a:spcPts val="4300"/>
              </a:lnSpc>
              <a:spcBef>
                <a:spcPct val="0"/>
              </a:spcBef>
              <a:buNone/>
              <a:defRPr/>
            </a:pPr>
            <a:r>
              <a:rPr kumimoji="0" lang="en-US" altLang="zh-TW" sz="3600" b="0" kern="0" dirty="0" smtClean="0">
                <a:latin typeface="標楷體"/>
                <a:ea typeface="標楷體"/>
              </a:rPr>
              <a:t>2.</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文件</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方式實施簡報：以書面資料呈閱。</a:t>
            </a:r>
          </a:p>
          <a:p>
            <a:pPr marL="446088" indent="-446088" algn="just" eaLnBrk="1">
              <a:lnSpc>
                <a:spcPts val="4300"/>
              </a:lnSpc>
              <a:spcBef>
                <a:spcPct val="0"/>
              </a:spcBef>
              <a:buNone/>
              <a:defRPr/>
            </a:pPr>
            <a:r>
              <a:rPr kumimoji="0" lang="en-US" altLang="zh-TW" sz="3600" b="0" kern="0" dirty="0" smtClean="0">
                <a:latin typeface="標楷體"/>
                <a:ea typeface="標楷體"/>
              </a:rPr>
              <a:t>3.</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通信</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手段實施簡報：時間緊急時僅回報行動</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方案</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endParaRPr>
          </a:p>
        </p:txBody>
      </p:sp>
      <p:sp>
        <p:nvSpPr>
          <p:cNvPr id="3"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a:latin typeface="標楷體" panose="03000509000000000000" pitchFamily="65" charset="-120"/>
                <a:cs typeface="Times New Roman" panose="02020603050405020304" pitchFamily="18" charset="0"/>
              </a:rPr>
              <a:t>完成計畫</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39</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124463103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566555" y="1223754"/>
            <a:ext cx="7920880" cy="5130571"/>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0" indent="0" algn="just" eaLnBrk="1">
              <a:lnSpc>
                <a:spcPts val="4300"/>
              </a:lnSpc>
              <a:spcBef>
                <a:spcPct val="0"/>
              </a:spcBef>
              <a:buNone/>
              <a:defRPr/>
            </a:pPr>
            <a:r>
              <a:rPr kumimoji="0" lang="zh-TW" altLang="en-US" b="0" u="sng" kern="0" dirty="0" smtClean="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在</a:t>
            </a:r>
            <a:r>
              <a:rPr kumimoji="0" lang="zh-TW" altLang="en-US"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原有「</a:t>
            </a:r>
            <a:r>
              <a:rPr kumimoji="0" lang="zh-TW" altLang="en-US"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指揮程序</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b="0"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與</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計畫作為</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基礎下</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將程序</a:t>
            </a:r>
            <a:r>
              <a:rPr kumimoji="0" lang="zh-TW" altLang="en-US"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區分</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計畫作為</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準備</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執行</a:t>
            </a:r>
            <a:r>
              <a:rPr kumimoji="0" lang="zh-TW" altLang="en-US"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三階段，</a:t>
            </a:r>
            <a:r>
              <a:rPr kumimoji="0" lang="zh-TW" altLang="en-US"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發展出適用於地面部隊軍團至營級階層</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之「</a:t>
            </a:r>
            <a:r>
              <a:rPr kumimoji="0" lang="zh-TW" altLang="en-US"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指參作業程序</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。同</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為參謀本部階層「聯合作戰計畫作為及執行</a:t>
            </a:r>
            <a:r>
              <a:rPr kumimoji="0" lang="zh-TW" altLang="en-US"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程序</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」體系之ㄧ環；儘管不同階層、軍種之</a:t>
            </a:r>
            <a:r>
              <a:rPr kumimoji="0" lang="zh-TW" altLang="en-US"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計畫作為程序步驟可能相異</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但思維邏輯</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功能及目的</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皆</a:t>
            </a:r>
            <a:r>
              <a:rPr kumimoji="0" lang="zh-TW" altLang="en-US" b="0" u="sng" kern="0" dirty="0" smtClean="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同為解決軍事作戰行動問題而設計</a:t>
            </a:r>
            <a:r>
              <a:rPr kumimoji="0" lang="zh-TW" altLang="en-US"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因此，其作為</a:t>
            </a:r>
            <a:r>
              <a:rPr kumimoji="0" lang="zh-TW" altLang="en-US"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要領均</a:t>
            </a:r>
            <a:r>
              <a:rPr kumimoji="0" lang="zh-TW" altLang="en-US" b="0" u="sng" kern="0" dirty="0" smtClean="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大致</a:t>
            </a:r>
            <a:r>
              <a:rPr kumimoji="0" lang="zh-TW" altLang="en-US"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相同</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可一體適用</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endParaRPr kumimoji="0" lang="en-US" altLang="zh-TW"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sp>
        <p:nvSpPr>
          <p:cNvPr id="3" name="Rectangle 4"/>
          <p:cNvSpPr>
            <a:spLocks noChangeArrowheads="1"/>
          </p:cNvSpPr>
          <p:nvPr/>
        </p:nvSpPr>
        <p:spPr bwMode="auto">
          <a:xfrm>
            <a:off x="791579" y="188913"/>
            <a:ext cx="7695855"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FontTx/>
              <a:buNone/>
            </a:pPr>
            <a:r>
              <a:rPr kumimoji="0" lang="zh-TW" altLang="en-US" sz="4000" b="0" kern="0" dirty="0" smtClean="0">
                <a:latin typeface="標楷體" panose="03000509000000000000" pitchFamily="65" charset="-120"/>
                <a:cs typeface="Times New Roman" panose="02020603050405020304" pitchFamily="18" charset="0"/>
                <a:sym typeface="Wingdings 3" pitchFamily="18" charset="2"/>
              </a:rPr>
              <a:t>「</a:t>
            </a:r>
            <a:r>
              <a:rPr kumimoji="0" lang="zh-TW" altLang="en-US" sz="4000" b="0" kern="0" dirty="0">
                <a:latin typeface="標楷體" panose="03000509000000000000" pitchFamily="65" charset="-120"/>
                <a:cs typeface="Times New Roman" panose="02020603050405020304" pitchFamily="18" charset="0"/>
                <a:sym typeface="Wingdings 3" pitchFamily="18" charset="2"/>
              </a:rPr>
              <a:t>軍事決心策定程序」要旨說明</a:t>
            </a:r>
          </a:p>
        </p:txBody>
      </p:sp>
      <p:sp>
        <p:nvSpPr>
          <p:cNvPr id="6"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4</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24869531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206516" y="1268760"/>
            <a:ext cx="8685964" cy="54006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indent="11113" algn="just" eaLnBrk="1">
              <a:lnSpc>
                <a:spcPct val="110000"/>
              </a:lnSpc>
              <a:spcBef>
                <a:spcPct val="0"/>
              </a:spcBef>
              <a:buNone/>
              <a:defRPr/>
            </a:pP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依據</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命令五段格式下達</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命令。</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endParaRPr>
          </a:p>
          <a:p>
            <a:pPr marL="0" indent="0">
              <a:buNone/>
            </a:pPr>
            <a:r>
              <a:rPr kumimoji="0" lang="en-US" altLang="zh-TW" b="0" kern="0" dirty="0" smtClean="0">
                <a:latin typeface="標楷體" panose="03000509000000000000" pitchFamily="65" charset="-120"/>
                <a:ea typeface="標楷體" panose="03000509000000000000" pitchFamily="65" charset="-120"/>
                <a:cs typeface="Times New Roman" panose="02020603050405020304" pitchFamily="18" charset="0"/>
              </a:rPr>
              <a:t>1.</a:t>
            </a:r>
            <a:r>
              <a:rPr kumimoji="0" lang="zh-TW" altLang="en-US" b="0" kern="0" dirty="0" smtClean="0">
                <a:latin typeface="標楷體" panose="03000509000000000000" pitchFamily="65" charset="-120"/>
                <a:ea typeface="標楷體" panose="03000509000000000000" pitchFamily="65" charset="-120"/>
                <a:cs typeface="Times New Roman" panose="02020603050405020304" pitchFamily="18" charset="0"/>
              </a:rPr>
              <a:t>狀況：敵情</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rPr>
              <a:t>、上級、友軍。</a:t>
            </a:r>
          </a:p>
          <a:p>
            <a:pPr marL="0" indent="0">
              <a:buNone/>
            </a:pPr>
            <a:r>
              <a:rPr kumimoji="0" lang="en-US" altLang="zh-TW" b="0" kern="0" dirty="0" smtClean="0">
                <a:latin typeface="標楷體" panose="03000509000000000000" pitchFamily="65" charset="-120"/>
                <a:ea typeface="標楷體" panose="03000509000000000000" pitchFamily="65" charset="-120"/>
                <a:cs typeface="Times New Roman" panose="02020603050405020304" pitchFamily="18" charset="0"/>
              </a:rPr>
              <a:t>2.</a:t>
            </a:r>
            <a:r>
              <a:rPr kumimoji="0" lang="zh-TW" altLang="en-US" b="0" kern="0" dirty="0" smtClean="0">
                <a:latin typeface="標楷體" panose="03000509000000000000" pitchFamily="65" charset="-120"/>
                <a:ea typeface="標楷體" panose="03000509000000000000" pitchFamily="65" charset="-120"/>
                <a:cs typeface="Times New Roman" panose="02020603050405020304" pitchFamily="18" charset="0"/>
              </a:rPr>
              <a:t>任務</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rPr>
              <a:t>。</a:t>
            </a:r>
          </a:p>
          <a:p>
            <a:pPr marL="0" indent="0">
              <a:buNone/>
            </a:pPr>
            <a:r>
              <a:rPr kumimoji="0" lang="en-US" altLang="zh-TW" b="0" kern="0" dirty="0" smtClean="0">
                <a:latin typeface="標楷體" panose="03000509000000000000" pitchFamily="65" charset="-120"/>
                <a:ea typeface="標楷體" panose="03000509000000000000" pitchFamily="65" charset="-120"/>
                <a:cs typeface="Times New Roman" panose="02020603050405020304" pitchFamily="18" charset="0"/>
              </a:rPr>
              <a:t>3.</a:t>
            </a:r>
            <a:r>
              <a:rPr kumimoji="0" lang="zh-TW" altLang="en-US" b="0" kern="0" dirty="0" smtClean="0">
                <a:latin typeface="標楷體" panose="03000509000000000000" pitchFamily="65" charset="-120"/>
                <a:ea typeface="標楷體" panose="03000509000000000000" pitchFamily="65" charset="-120"/>
                <a:cs typeface="Times New Roman" panose="02020603050405020304" pitchFamily="18" charset="0"/>
              </a:rPr>
              <a:t>執行：</a:t>
            </a:r>
            <a:endPar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endParaRPr>
          </a:p>
          <a:p>
            <a:pPr marL="171450" indent="0">
              <a:buNone/>
            </a:pPr>
            <a:r>
              <a:rPr kumimoji="0" lang="en-US" altLang="zh-TW" b="0" kern="0" dirty="0" smtClean="0">
                <a:latin typeface="標楷體" panose="03000509000000000000" pitchFamily="65" charset="-120"/>
                <a:ea typeface="標楷體" panose="03000509000000000000" pitchFamily="65" charset="-120"/>
                <a:cs typeface="Times New Roman" panose="02020603050405020304" pitchFamily="18" charset="0"/>
              </a:rPr>
              <a:t>(1)</a:t>
            </a:r>
            <a:r>
              <a:rPr kumimoji="0" lang="zh-TW" altLang="en-US" b="0" kern="0" dirty="0" smtClean="0">
                <a:latin typeface="標楷體" panose="03000509000000000000" pitchFamily="65" charset="-120"/>
                <a:ea typeface="標楷體" panose="03000509000000000000" pitchFamily="65" charset="-120"/>
                <a:cs typeface="Times New Roman" panose="02020603050405020304" pitchFamily="18" charset="0"/>
              </a:rPr>
              <a:t>作戰</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rPr>
              <a:t>構想。</a:t>
            </a:r>
          </a:p>
          <a:p>
            <a:pPr marL="171450" indent="0">
              <a:buNone/>
            </a:pPr>
            <a:r>
              <a:rPr kumimoji="0" lang="en-US" altLang="zh-TW" b="0" kern="0" dirty="0" smtClean="0">
                <a:latin typeface="標楷體" panose="03000509000000000000" pitchFamily="65" charset="-120"/>
                <a:ea typeface="標楷體" panose="03000509000000000000" pitchFamily="65" charset="-120"/>
                <a:cs typeface="Times New Roman" panose="02020603050405020304" pitchFamily="18" charset="0"/>
              </a:rPr>
              <a:t>(2)</a:t>
            </a:r>
            <a:r>
              <a:rPr kumimoji="0" lang="zh-TW" altLang="en-US" b="0" kern="0" dirty="0" smtClean="0">
                <a:latin typeface="標楷體" panose="03000509000000000000" pitchFamily="65" charset="-120"/>
                <a:ea typeface="標楷體" panose="03000509000000000000" pitchFamily="65" charset="-120"/>
                <a:cs typeface="Times New Roman" panose="02020603050405020304" pitchFamily="18" charset="0"/>
              </a:rPr>
              <a:t>各</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rPr>
              <a:t>部隊任務。</a:t>
            </a:r>
          </a:p>
          <a:p>
            <a:pPr marL="171450" indent="0">
              <a:buNone/>
            </a:pPr>
            <a:r>
              <a:rPr kumimoji="0" lang="en-US" altLang="zh-TW" b="0" kern="0" dirty="0" smtClean="0">
                <a:latin typeface="標楷體" panose="03000509000000000000" pitchFamily="65" charset="-120"/>
                <a:ea typeface="標楷體" panose="03000509000000000000" pitchFamily="65" charset="-120"/>
                <a:cs typeface="Times New Roman" panose="02020603050405020304" pitchFamily="18" charset="0"/>
              </a:rPr>
              <a:t>(3)</a:t>
            </a:r>
            <a:r>
              <a:rPr kumimoji="0" lang="zh-TW" altLang="en-US" b="0" kern="0" dirty="0" smtClean="0">
                <a:latin typeface="標楷體" panose="03000509000000000000" pitchFamily="65" charset="-120"/>
                <a:ea typeface="標楷體" panose="03000509000000000000" pitchFamily="65" charset="-120"/>
                <a:cs typeface="Times New Roman" panose="02020603050405020304" pitchFamily="18" charset="0"/>
              </a:rPr>
              <a:t>協調</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rPr>
              <a:t>指示事項。</a:t>
            </a:r>
          </a:p>
          <a:p>
            <a:pPr marL="0" indent="0">
              <a:buNone/>
            </a:pPr>
            <a:r>
              <a:rPr kumimoji="0" lang="en-US" altLang="zh-TW" b="0" kern="0" dirty="0" smtClean="0">
                <a:latin typeface="標楷體" panose="03000509000000000000" pitchFamily="65" charset="-120"/>
                <a:ea typeface="標楷體" panose="03000509000000000000" pitchFamily="65" charset="-120"/>
                <a:cs typeface="Times New Roman" panose="02020603050405020304" pitchFamily="18" charset="0"/>
              </a:rPr>
              <a:t>4.</a:t>
            </a:r>
            <a:r>
              <a:rPr kumimoji="0" lang="zh-TW" altLang="en-US" b="0" kern="0" dirty="0" smtClean="0">
                <a:latin typeface="標楷體" panose="03000509000000000000" pitchFamily="65" charset="-120"/>
                <a:ea typeface="標楷體" panose="03000509000000000000" pitchFamily="65" charset="-120"/>
                <a:cs typeface="Times New Roman" panose="02020603050405020304" pitchFamily="18" charset="0"/>
              </a:rPr>
              <a:t>勤務</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rPr>
              <a:t>支援與政戰。</a:t>
            </a:r>
          </a:p>
          <a:p>
            <a:pPr marL="0" indent="0">
              <a:buNone/>
            </a:pPr>
            <a:r>
              <a:rPr kumimoji="0" lang="en-US" altLang="zh-TW" b="0" kern="0" dirty="0" smtClean="0">
                <a:latin typeface="標楷體" panose="03000509000000000000" pitchFamily="65" charset="-120"/>
                <a:ea typeface="標楷體" panose="03000509000000000000" pitchFamily="65" charset="-120"/>
                <a:cs typeface="Times New Roman" panose="02020603050405020304" pitchFamily="18" charset="0"/>
              </a:rPr>
              <a:t>5.</a:t>
            </a:r>
            <a:r>
              <a:rPr kumimoji="0" lang="zh-TW" altLang="en-US" b="0" kern="0" dirty="0" smtClean="0">
                <a:latin typeface="標楷體" panose="03000509000000000000" pitchFamily="65" charset="-120"/>
                <a:ea typeface="標楷體" panose="03000509000000000000" pitchFamily="65" charset="-120"/>
                <a:cs typeface="Times New Roman" panose="02020603050405020304" pitchFamily="18" charset="0"/>
              </a:rPr>
              <a:t>指揮</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rPr>
              <a:t>與通信</a:t>
            </a:r>
            <a:r>
              <a:rPr kumimoji="0" lang="zh-TW" altLang="en-US" b="0" kern="0" dirty="0" smtClean="0">
                <a:latin typeface="標楷體" panose="03000509000000000000" pitchFamily="65" charset="-120"/>
                <a:ea typeface="標楷體" panose="03000509000000000000" pitchFamily="65" charset="-120"/>
                <a:cs typeface="Times New Roman" panose="02020603050405020304" pitchFamily="18" charset="0"/>
              </a:rPr>
              <a:t>電子</a:t>
            </a:r>
            <a:r>
              <a:rPr kumimoji="0" lang="zh-TW" altLang="en-US" b="0" kern="0" dirty="0">
                <a:latin typeface="標楷體" panose="03000509000000000000" pitchFamily="65" charset="-120"/>
                <a:ea typeface="標楷體" panose="03000509000000000000" pitchFamily="65" charset="-120"/>
                <a:cs typeface="Times New Roman" panose="02020603050405020304" pitchFamily="18" charset="0"/>
              </a:rPr>
              <a:t>。</a:t>
            </a:r>
            <a:endParaRPr kumimoji="0" lang="en-US" altLang="zh-TW" b="0" kern="0" dirty="0">
              <a:latin typeface="標楷體" panose="03000509000000000000" pitchFamily="65" charset="-120"/>
              <a:ea typeface="標楷體" panose="03000509000000000000" pitchFamily="65" charset="-120"/>
              <a:cs typeface="Times New Roman" panose="02020603050405020304" pitchFamily="18" charset="0"/>
            </a:endParaRPr>
          </a:p>
        </p:txBody>
      </p:sp>
      <p:sp>
        <p:nvSpPr>
          <p:cNvPr id="3"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a:latin typeface="標楷體" panose="03000509000000000000" pitchFamily="65" charset="-120"/>
                <a:cs typeface="Times New Roman" panose="02020603050405020304" pitchFamily="18" charset="0"/>
              </a:rPr>
              <a:t>下達命令</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40</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38974256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206516" y="1268760"/>
            <a:ext cx="8685964" cy="54006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0" indent="0">
              <a:lnSpc>
                <a:spcPts val="2000"/>
              </a:lnSpc>
              <a:buNone/>
            </a:pPr>
            <a:r>
              <a:rPr kumimoji="0" lang="en-US" altLang="zh-TW" sz="2200" kern="0" dirty="0" smtClean="0">
                <a:latin typeface="標楷體" panose="03000509000000000000" pitchFamily="65" charset="-120"/>
                <a:ea typeface="標楷體" panose="03000509000000000000" pitchFamily="65" charset="-120"/>
                <a:cs typeface="Times New Roman" panose="02020603050405020304" pitchFamily="18" charset="0"/>
              </a:rPr>
              <a:t>1</a:t>
            </a: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派遣警戒掩護</a:t>
            </a: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視地點現況派出</a:t>
            </a: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a:t>
            </a:r>
          </a:p>
          <a:p>
            <a:pPr marL="266700" indent="-266700">
              <a:lnSpc>
                <a:spcPts val="2000"/>
              </a:lnSpc>
              <a:buNone/>
            </a:pP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2.</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介紹方向地形</a:t>
            </a: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結合地圖或數位儀表，使受命者了解實際地理或電磁環境</a:t>
            </a: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a:t>
            </a:r>
          </a:p>
          <a:p>
            <a:pPr marL="0" indent="0">
              <a:lnSpc>
                <a:spcPts val="2000"/>
              </a:lnSpc>
              <a:buNone/>
            </a:pP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3.</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下達命令</a:t>
            </a:r>
          </a:p>
          <a:p>
            <a:pPr marL="171450" indent="0">
              <a:lnSpc>
                <a:spcPts val="2000"/>
              </a:lnSpc>
              <a:buNone/>
            </a:pP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(1)</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敵情：限於敵之行動及對我電戰妨害部分。</a:t>
            </a:r>
          </a:p>
          <a:p>
            <a:pPr marL="171450" indent="0">
              <a:lnSpc>
                <a:spcPts val="2000"/>
              </a:lnSpc>
              <a:buNone/>
            </a:pP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(2)</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友軍：視需要而定，若需要時亦限於與我電戰作業有關部分。</a:t>
            </a:r>
          </a:p>
          <a:p>
            <a:pPr marL="171450" indent="0">
              <a:lnSpc>
                <a:spcPts val="2000"/>
              </a:lnSpc>
              <a:buNone/>
            </a:pP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(3)</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任務</a:t>
            </a:r>
          </a:p>
          <a:p>
            <a:pPr marL="361950" indent="0">
              <a:lnSpc>
                <a:spcPts val="2000"/>
              </a:lnSpc>
              <a:buNone/>
            </a:pP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A.</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我軍任務</a:t>
            </a:r>
            <a:r>
              <a:rPr kumimoji="0" lang="zh-TW" altLang="en-US" sz="2200" kern="0" dirty="0" smtClean="0">
                <a:latin typeface="標楷體" panose="03000509000000000000" pitchFamily="65" charset="-120"/>
                <a:ea typeface="標楷體" panose="03000509000000000000" pitchFamily="65" charset="-120"/>
                <a:cs typeface="Times New Roman" panose="02020603050405020304" pitchFamily="18" charset="0"/>
              </a:rPr>
              <a:t>。</a:t>
            </a:r>
            <a:r>
              <a:rPr kumimoji="0" lang="en-US" altLang="zh-TW" sz="2200" kern="0" dirty="0" smtClean="0">
                <a:latin typeface="標楷體" panose="03000509000000000000" pitchFamily="65" charset="-120"/>
                <a:ea typeface="標楷體" panose="03000509000000000000" pitchFamily="65" charset="-120"/>
                <a:cs typeface="Times New Roman" panose="02020603050405020304" pitchFamily="18" charset="0"/>
              </a:rPr>
              <a:t>B</a:t>
            </a: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我電戰任務。</a:t>
            </a:r>
          </a:p>
          <a:p>
            <a:pPr marL="171450" indent="0">
              <a:lnSpc>
                <a:spcPts val="2000"/>
              </a:lnSpc>
              <a:buNone/>
            </a:pP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(4)</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各項作業單位之任務</a:t>
            </a:r>
          </a:p>
          <a:p>
            <a:pPr marL="361950" indent="0">
              <a:lnSpc>
                <a:spcPts val="2000"/>
              </a:lnSpc>
              <a:buNone/>
            </a:pP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A.</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敘述按建制單位之順序</a:t>
            </a: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或作業編組順序</a:t>
            </a: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詳細說明之</a:t>
            </a:r>
          </a:p>
          <a:p>
            <a:pPr marL="628650" indent="-266700">
              <a:lnSpc>
                <a:spcPts val="2000"/>
              </a:lnSpc>
              <a:buNone/>
            </a:pP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B.</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如有計畫命令圖</a:t>
            </a: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表</a:t>
            </a: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時，一面將該圖交予受令者並說明其主要任務，圖</a:t>
            </a: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表</a:t>
            </a: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內已顯示部分則不應重述。</a:t>
            </a:r>
          </a:p>
          <a:p>
            <a:pPr marL="171450" indent="0">
              <a:lnSpc>
                <a:spcPts val="2000"/>
              </a:lnSpc>
              <a:buNone/>
            </a:pPr>
            <a:r>
              <a:rPr kumimoji="0" lang="en-US" altLang="zh-TW" sz="2200" kern="0" dirty="0" smtClean="0">
                <a:latin typeface="標楷體" panose="03000509000000000000" pitchFamily="65" charset="-120"/>
                <a:ea typeface="標楷體" panose="03000509000000000000" pitchFamily="65" charset="-120"/>
                <a:cs typeface="Times New Roman" panose="02020603050405020304" pitchFamily="18" charset="0"/>
              </a:rPr>
              <a:t>(</a:t>
            </a: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5)</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說明通信電子資訊現行作業程序及通信作業規定是否有效</a:t>
            </a:r>
          </a:p>
          <a:p>
            <a:pPr marL="171450" indent="0">
              <a:lnSpc>
                <a:spcPts val="2000"/>
              </a:lnSpc>
              <a:buNone/>
            </a:pP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(6)</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有關規定或指示事項</a:t>
            </a:r>
          </a:p>
          <a:p>
            <a:pPr marL="171450" indent="0">
              <a:lnSpc>
                <a:spcPts val="2000"/>
              </a:lnSpc>
              <a:buNone/>
            </a:pP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(7)</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下達命令者之位置及連絡方法</a:t>
            </a:r>
          </a:p>
          <a:p>
            <a:pPr marL="171450" indent="0">
              <a:lnSpc>
                <a:spcPts val="2000"/>
              </a:lnSpc>
              <a:buNone/>
            </a:pP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(8)</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受命者複誦</a:t>
            </a: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複誦如有錯，立即更正</a:t>
            </a: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a:t>
            </a:r>
          </a:p>
          <a:p>
            <a:pPr marL="171450" indent="0">
              <a:lnSpc>
                <a:spcPts val="2000"/>
              </a:lnSpc>
              <a:buNone/>
            </a:pPr>
            <a:r>
              <a:rPr kumimoji="0" lang="en-US" altLang="zh-TW" sz="2200" kern="0" dirty="0">
                <a:latin typeface="標楷體" panose="03000509000000000000" pitchFamily="65" charset="-120"/>
                <a:ea typeface="標楷體" panose="03000509000000000000" pitchFamily="65" charset="-120"/>
                <a:cs typeface="Times New Roman" panose="02020603050405020304" pitchFamily="18" charset="0"/>
              </a:rPr>
              <a:t>(9)</a:t>
            </a:r>
            <a:r>
              <a:rPr kumimoji="0" lang="zh-TW" altLang="en-US" sz="2200" kern="0" dirty="0">
                <a:latin typeface="標楷體" panose="03000509000000000000" pitchFamily="65" charset="-120"/>
                <a:ea typeface="標楷體" panose="03000509000000000000" pitchFamily="65" charset="-120"/>
                <a:cs typeface="Times New Roman" panose="02020603050405020304" pitchFamily="18" charset="0"/>
              </a:rPr>
              <a:t>規定完成設施之時間</a:t>
            </a:r>
          </a:p>
        </p:txBody>
      </p:sp>
      <p:sp>
        <p:nvSpPr>
          <p:cNvPr id="3"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None/>
            </a:pPr>
            <a:r>
              <a:rPr kumimoji="0" lang="zh-TW" altLang="en-US" sz="4000" b="0" kern="0" dirty="0" smtClean="0">
                <a:latin typeface="標楷體" panose="03000509000000000000" pitchFamily="65" charset="-120"/>
                <a:cs typeface="Times New Roman" panose="02020603050405020304" pitchFamily="18" charset="0"/>
                <a:sym typeface="Wingdings 3" pitchFamily="18" charset="2"/>
              </a:rPr>
              <a:t>口述命令</a:t>
            </a:r>
            <a:endParaRPr kumimoji="0" lang="en-US" altLang="zh-TW" sz="4000" b="0" kern="0" dirty="0">
              <a:latin typeface="標楷體" panose="03000509000000000000" pitchFamily="65" charset="-120"/>
              <a:cs typeface="Times New Roman" panose="02020603050405020304" pitchFamily="18" charset="0"/>
              <a:sym typeface="Wingdings 3" pitchFamily="18" charset="2"/>
            </a:endParaRP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41</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37969612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206516" y="1268760"/>
            <a:ext cx="8685964" cy="319535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indent="11113" algn="just" eaLnBrk="1">
              <a:lnSpc>
                <a:spcPts val="4300"/>
              </a:lnSpc>
              <a:spcBef>
                <a:spcPct val="0"/>
              </a:spcBef>
              <a:buNone/>
              <a:defRPr/>
            </a:pP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依據</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命令與準備事項督導下級從事作戰</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準備</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rPr>
              <a:t>，並實施戰備檢查及沙盤推演</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rPr>
              <a:t>。</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endParaRPr>
          </a:p>
          <a:p>
            <a:pPr marL="0" indent="0">
              <a:lnSpc>
                <a:spcPts val="4300"/>
              </a:lnSpc>
              <a:buNone/>
            </a:pPr>
            <a:r>
              <a:rPr kumimoji="0" lang="en-US" altLang="zh-TW" sz="3600" b="0" kern="0" dirty="0" smtClean="0">
                <a:latin typeface="標楷體"/>
                <a:ea typeface="標楷體"/>
              </a:rPr>
              <a:t>1.</a:t>
            </a:r>
            <a:r>
              <a:rPr kumimoji="0" lang="zh-TW" altLang="zh-TW" sz="3600" b="0" kern="0" dirty="0" smtClean="0">
                <a:latin typeface="標楷體" panose="03000509000000000000" pitchFamily="65" charset="-120"/>
                <a:ea typeface="標楷體" panose="03000509000000000000" pitchFamily="65" charset="-120"/>
                <a:cs typeface="Times New Roman" panose="02020603050405020304" pitchFamily="18" charset="0"/>
              </a:rPr>
              <a:t>戰備</a:t>
            </a:r>
            <a:r>
              <a:rPr kumimoji="0" lang="zh-TW" altLang="zh-TW" sz="3600" b="0" kern="0" dirty="0">
                <a:latin typeface="標楷體" panose="03000509000000000000" pitchFamily="65" charset="-120"/>
                <a:ea typeface="標楷體" panose="03000509000000000000" pitchFamily="65" charset="-120"/>
                <a:cs typeface="Times New Roman" panose="02020603050405020304" pitchFamily="18" charset="0"/>
              </a:rPr>
              <a:t>檢查</a:t>
            </a:r>
          </a:p>
          <a:p>
            <a:pPr marL="0" indent="0">
              <a:lnSpc>
                <a:spcPts val="4300"/>
              </a:lnSpc>
              <a:buNone/>
            </a:pPr>
            <a:r>
              <a:rPr kumimoji="0" lang="en-US" altLang="zh-TW" sz="3600" b="0" kern="0" dirty="0" smtClean="0">
                <a:latin typeface="標楷體"/>
                <a:ea typeface="標楷體"/>
              </a:rPr>
              <a:t>2.</a:t>
            </a:r>
            <a:r>
              <a:rPr kumimoji="0" lang="zh-TW" altLang="zh-TW" sz="3600" b="0" kern="0" dirty="0" smtClean="0">
                <a:latin typeface="標楷體" panose="03000509000000000000" pitchFamily="65" charset="-120"/>
                <a:ea typeface="標楷體" panose="03000509000000000000" pitchFamily="65" charset="-120"/>
                <a:cs typeface="Times New Roman" panose="02020603050405020304" pitchFamily="18" charset="0"/>
              </a:rPr>
              <a:t>沙盤</a:t>
            </a:r>
            <a:r>
              <a:rPr kumimoji="0" lang="zh-TW" altLang="zh-TW" sz="3600" b="0" kern="0" dirty="0">
                <a:latin typeface="標楷體" panose="03000509000000000000" pitchFamily="65" charset="-120"/>
                <a:ea typeface="標楷體" panose="03000509000000000000" pitchFamily="65" charset="-120"/>
                <a:cs typeface="Times New Roman" panose="02020603050405020304" pitchFamily="18" charset="0"/>
              </a:rPr>
              <a:t>推演</a:t>
            </a:r>
          </a:p>
          <a:p>
            <a:pPr marL="0" indent="0">
              <a:lnSpc>
                <a:spcPts val="4300"/>
              </a:lnSpc>
              <a:buNone/>
            </a:pPr>
            <a:r>
              <a:rPr kumimoji="0" lang="en-US" altLang="zh-TW" sz="3600" b="0" kern="0" dirty="0" smtClean="0">
                <a:latin typeface="標楷體"/>
                <a:ea typeface="標楷體"/>
              </a:rPr>
              <a:t>3.</a:t>
            </a:r>
            <a:r>
              <a:rPr kumimoji="0" lang="zh-TW" altLang="zh-TW" sz="3600" b="0" kern="0" dirty="0" smtClean="0">
                <a:latin typeface="標楷體" panose="03000509000000000000" pitchFamily="65" charset="-120"/>
                <a:ea typeface="標楷體" panose="03000509000000000000" pitchFamily="65" charset="-120"/>
                <a:cs typeface="Times New Roman" panose="02020603050405020304" pitchFamily="18" charset="0"/>
              </a:rPr>
              <a:t>執行</a:t>
            </a:r>
            <a:r>
              <a:rPr kumimoji="0" lang="zh-TW" altLang="zh-TW" sz="3600" b="0" kern="0" dirty="0">
                <a:latin typeface="標楷體" panose="03000509000000000000" pitchFamily="65" charset="-120"/>
                <a:ea typeface="標楷體" panose="03000509000000000000" pitchFamily="65" charset="-120"/>
                <a:cs typeface="Times New Roman" panose="02020603050405020304" pitchFamily="18" charset="0"/>
              </a:rPr>
              <a:t>作戰任務</a:t>
            </a:r>
            <a:endPar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endParaRPr>
          </a:p>
        </p:txBody>
      </p:sp>
      <p:sp>
        <p:nvSpPr>
          <p:cNvPr id="3"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gn="ctr" eaLnBrk="1" hangingPunct="1">
              <a:spcBef>
                <a:spcPct val="0"/>
              </a:spcBef>
              <a:buNone/>
            </a:pPr>
            <a:r>
              <a:rPr kumimoji="0" lang="zh-TW" altLang="en-US" sz="4000" b="0" kern="0" dirty="0">
                <a:latin typeface="標楷體" panose="03000509000000000000" pitchFamily="65" charset="-120"/>
                <a:cs typeface="Times New Roman" panose="02020603050405020304" pitchFamily="18" charset="0"/>
              </a:rPr>
              <a:t>督導實施</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42</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3433110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2244274" y="2978950"/>
            <a:ext cx="4698722" cy="837152"/>
          </a:xfrm>
          <a:prstGeom prst="rect">
            <a:avLst/>
          </a:prstGeom>
        </p:spPr>
        <p:txBody>
          <a:bodyPr wrap="none">
            <a:spAutoFit/>
          </a:bodyPr>
          <a:lstStyle/>
          <a:p>
            <a:pPr marL="446088" marR="0" lvl="0" indent="-446088" algn="just" defTabSz="914400" rtl="0" eaLnBrk="1" fontAlgn="base" latinLnBrk="0" hangingPunct="1">
              <a:lnSpc>
                <a:spcPct val="110000"/>
              </a:lnSpc>
              <a:spcBef>
                <a:spcPct val="0"/>
              </a:spcBef>
              <a:spcAft>
                <a:spcPct val="0"/>
              </a:spcAft>
              <a:buClrTx/>
              <a:buSzTx/>
              <a:buFontTx/>
              <a:buNone/>
              <a:tabLst/>
              <a:defRPr/>
            </a:pPr>
            <a:r>
              <a:rPr kumimoji="0" lang="zh-TW" altLang="en-US" sz="4400" b="0" i="0" u="none" strike="noStrike" kern="0" cap="none" spc="0" normalizeH="0" baseline="0" noProof="0" dirty="0" smtClean="0">
                <a:ln>
                  <a:noFill/>
                </a:ln>
                <a:solidFill>
                  <a:srgbClr val="000000"/>
                </a:solidFill>
                <a:effectLst/>
                <a:uLnTx/>
                <a:uFillTx/>
                <a:latin typeface="標楷體" pitchFamily="65" charset="-120"/>
                <a:ea typeface="標楷體" panose="03000509000000000000" pitchFamily="65" charset="-120"/>
                <a:cs typeface="+mn-cs"/>
                <a:sym typeface="Wingdings 3" pitchFamily="18" charset="2"/>
              </a:rPr>
              <a:t>三、計畫寫作要領</a:t>
            </a:r>
            <a:endParaRPr kumimoji="0" lang="en-US" altLang="zh-TW" sz="4400" b="0" i="0" u="none" strike="noStrike" kern="0" cap="none" spc="0" normalizeH="0" baseline="0" noProof="0" dirty="0">
              <a:ln>
                <a:noFill/>
              </a:ln>
              <a:solidFill>
                <a:srgbClr val="000000"/>
              </a:solidFill>
              <a:effectLst/>
              <a:uLnTx/>
              <a:uFillTx/>
              <a:latin typeface="標楷體" pitchFamily="65" charset="-120"/>
              <a:ea typeface="標楷體" panose="03000509000000000000" pitchFamily="65" charset="-120"/>
              <a:cs typeface="Times New Roman" panose="02020603050405020304" pitchFamily="18" charset="0"/>
              <a:sym typeface="Wingdings 3" pitchFamily="18" charset="2"/>
            </a:endParaRPr>
          </a:p>
        </p:txBody>
      </p:sp>
    </p:spTree>
    <p:extLst>
      <p:ext uri="{BB962C8B-B14F-4D97-AF65-F5344CB8AC3E}">
        <p14:creationId xmlns:p14="http://schemas.microsoft.com/office/powerpoint/2010/main" val="32212744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971600" y="1268760"/>
            <a:ext cx="7605845" cy="3400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nSpc>
                <a:spcPts val="4300"/>
              </a:lnSpc>
              <a:spcBef>
                <a:spcPts val="0"/>
              </a:spcBef>
              <a:buNone/>
            </a:pPr>
            <a:r>
              <a:rPr lang="zh-TW" altLang="en-US" sz="3600" b="0" dirty="0" smtClean="0">
                <a:latin typeface="標楷體" panose="03000509000000000000" pitchFamily="65" charset="-120"/>
              </a:rPr>
              <a:t>要旨：</a:t>
            </a:r>
            <a:endParaRPr lang="en-US" altLang="zh-TW" sz="3600" b="0" dirty="0" smtClean="0">
              <a:latin typeface="標楷體" panose="03000509000000000000" pitchFamily="65" charset="-120"/>
            </a:endParaRPr>
          </a:p>
          <a:p>
            <a:pPr>
              <a:lnSpc>
                <a:spcPts val="4300"/>
              </a:lnSpc>
              <a:spcBef>
                <a:spcPts val="0"/>
              </a:spcBef>
              <a:buNone/>
            </a:pPr>
            <a:r>
              <a:rPr lang="zh-TW" altLang="en-US" sz="3600" b="0" dirty="0">
                <a:latin typeface="標楷體" panose="03000509000000000000" pitchFamily="65" charset="-120"/>
              </a:rPr>
              <a:t>計畫乃實現指揮官決心或企圖，所策訂之具體行動方案，以為下達命令及指導作戰準備與實施之準據</a:t>
            </a:r>
            <a:r>
              <a:rPr lang="zh-TW" altLang="en-US" sz="3600" b="0" dirty="0" smtClean="0">
                <a:latin typeface="標楷體" panose="03000509000000000000" pitchFamily="65" charset="-120"/>
              </a:rPr>
              <a:t>。</a:t>
            </a:r>
            <a:endParaRPr lang="en-US" altLang="zh-TW" sz="3600" b="0" dirty="0" smtClean="0">
              <a:latin typeface="標楷體" panose="03000509000000000000" pitchFamily="65" charset="-120"/>
            </a:endParaRPr>
          </a:p>
          <a:p>
            <a:pPr>
              <a:lnSpc>
                <a:spcPts val="4300"/>
              </a:lnSpc>
              <a:spcBef>
                <a:spcPts val="0"/>
              </a:spcBef>
              <a:buNone/>
            </a:pPr>
            <a:r>
              <a:rPr lang="zh-TW" altLang="en-US" sz="3600" b="0" dirty="0" smtClean="0">
                <a:latin typeface="標楷體" panose="03000509000000000000" pitchFamily="65" charset="-120"/>
              </a:rPr>
              <a:t>命令</a:t>
            </a:r>
            <a:r>
              <a:rPr lang="zh-TW" altLang="en-US" sz="3600" b="0" dirty="0">
                <a:latin typeface="標楷體" panose="03000509000000000000" pitchFamily="65" charset="-120"/>
              </a:rPr>
              <a:t>乃將決心與計畫付諸實行之指示，以明確表達指揮官之意圖</a:t>
            </a:r>
            <a:r>
              <a:rPr lang="zh-TW" altLang="en-US" sz="3600" b="0" dirty="0" smtClean="0">
                <a:latin typeface="標楷體" panose="03000509000000000000" pitchFamily="65" charset="-120"/>
              </a:rPr>
              <a:t>。</a:t>
            </a:r>
            <a:endParaRPr lang="en-US" altLang="zh-TW" sz="3600" b="0" dirty="0" smtClean="0">
              <a:latin typeface="標楷體" panose="03000509000000000000" pitchFamily="65" charset="-120"/>
            </a:endParaRPr>
          </a:p>
        </p:txBody>
      </p:sp>
      <p:sp>
        <p:nvSpPr>
          <p:cNvPr id="4"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FontTx/>
              <a:buNone/>
            </a:pPr>
            <a:r>
              <a:rPr lang="zh-TW" altLang="en-US" sz="4000" b="0" dirty="0">
                <a:latin typeface="標楷體" panose="03000509000000000000" pitchFamily="65" charset="-120"/>
              </a:rPr>
              <a:t>通信電子資訊計畫</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44</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74615767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87086" y="1267398"/>
            <a:ext cx="8940409" cy="5221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nSpc>
                <a:spcPts val="4000"/>
              </a:lnSpc>
              <a:spcBef>
                <a:spcPts val="0"/>
              </a:spcBef>
              <a:buNone/>
            </a:pPr>
            <a:r>
              <a:rPr lang="zh-TW" altLang="en-US" sz="3600" b="0" dirty="0" smtClean="0">
                <a:solidFill>
                  <a:srgbClr val="0000FF"/>
                </a:solidFill>
                <a:latin typeface="標楷體" panose="03000509000000000000" pitchFamily="65" charset="-120"/>
              </a:rPr>
              <a:t>作戰</a:t>
            </a:r>
            <a:r>
              <a:rPr lang="zh-TW" altLang="en-US" sz="3600" b="0" dirty="0">
                <a:solidFill>
                  <a:srgbClr val="0000FF"/>
                </a:solidFill>
                <a:latin typeface="標楷體" panose="03000509000000000000" pitchFamily="65" charset="-120"/>
              </a:rPr>
              <a:t>行動須依命令行之</a:t>
            </a:r>
            <a:r>
              <a:rPr lang="zh-TW" altLang="en-US" sz="3600" b="0" dirty="0">
                <a:latin typeface="標楷體" panose="03000509000000000000" pitchFamily="65" charset="-120"/>
              </a:rPr>
              <a:t>，</a:t>
            </a:r>
            <a:r>
              <a:rPr lang="zh-TW" altLang="en-US" sz="3600" b="0" dirty="0">
                <a:solidFill>
                  <a:srgbClr val="0000FF"/>
                </a:solidFill>
                <a:latin typeface="標楷體" panose="03000509000000000000" pitchFamily="65" charset="-120"/>
              </a:rPr>
              <a:t>而計畫乃命令之基礎</a:t>
            </a:r>
            <a:r>
              <a:rPr lang="zh-TW" altLang="en-US" sz="3600" b="0" dirty="0">
                <a:latin typeface="標楷體" panose="03000509000000000000" pitchFamily="65" charset="-120"/>
              </a:rPr>
              <a:t>。通常計畫涵蓋時空之全程，範圍較命令深遠，但相近或一致者亦有之</a:t>
            </a:r>
            <a:r>
              <a:rPr lang="zh-TW" altLang="en-US" sz="3600" b="0" dirty="0" smtClean="0">
                <a:latin typeface="標楷體" panose="03000509000000000000" pitchFamily="65" charset="-120"/>
              </a:rPr>
              <a:t>。</a:t>
            </a:r>
            <a:endParaRPr lang="en-US" altLang="zh-TW" sz="3600" b="0" dirty="0" smtClean="0">
              <a:latin typeface="標楷體" panose="03000509000000000000" pitchFamily="65" charset="-120"/>
            </a:endParaRPr>
          </a:p>
          <a:p>
            <a:pPr>
              <a:lnSpc>
                <a:spcPts val="4000"/>
              </a:lnSpc>
              <a:spcBef>
                <a:spcPts val="0"/>
              </a:spcBef>
              <a:buNone/>
            </a:pPr>
            <a:r>
              <a:rPr lang="zh-TW" altLang="en-US" sz="3600" b="0" dirty="0" smtClean="0">
                <a:solidFill>
                  <a:srgbClr val="0000FF"/>
                </a:solidFill>
                <a:latin typeface="標楷體" panose="03000509000000000000" pitchFamily="65" charset="-120"/>
              </a:rPr>
              <a:t>計畫</a:t>
            </a:r>
            <a:r>
              <a:rPr lang="zh-TW" altLang="en-US" sz="3600" b="0" dirty="0">
                <a:solidFill>
                  <a:srgbClr val="0000FF"/>
                </a:solidFill>
                <a:latin typeface="標楷體" panose="03000509000000000000" pitchFamily="65" charset="-120"/>
              </a:rPr>
              <a:t>可同時發展多案</a:t>
            </a:r>
            <a:r>
              <a:rPr lang="zh-TW" altLang="en-US" sz="3600" b="0" dirty="0">
                <a:latin typeface="標楷體" panose="03000509000000000000" pitchFamily="65" charset="-120"/>
              </a:rPr>
              <a:t>，</a:t>
            </a:r>
            <a:r>
              <a:rPr lang="zh-TW" altLang="en-US" sz="3600" b="0" dirty="0">
                <a:solidFill>
                  <a:srgbClr val="0000FF"/>
                </a:solidFill>
                <a:latin typeface="標楷體" panose="03000509000000000000" pitchFamily="65" charset="-120"/>
              </a:rPr>
              <a:t>命令則僅實施一案</a:t>
            </a:r>
            <a:r>
              <a:rPr lang="zh-TW" altLang="en-US" sz="3600" b="0" dirty="0">
                <a:latin typeface="標楷體" panose="03000509000000000000" pitchFamily="65" charset="-120"/>
              </a:rPr>
              <a:t>，命令可依計畫之各階段逐次下達；計畫一經核定生效後即轉變為命令</a:t>
            </a:r>
            <a:r>
              <a:rPr lang="zh-TW" altLang="en-US" sz="3600" b="0" dirty="0" smtClean="0">
                <a:latin typeface="標楷體" panose="03000509000000000000" pitchFamily="65" charset="-120"/>
              </a:rPr>
              <a:t>。</a:t>
            </a:r>
            <a:endParaRPr lang="en-US" altLang="zh-TW" sz="3600" b="0" dirty="0" smtClean="0">
              <a:latin typeface="標楷體" panose="03000509000000000000" pitchFamily="65" charset="-120"/>
            </a:endParaRPr>
          </a:p>
          <a:p>
            <a:pPr>
              <a:lnSpc>
                <a:spcPts val="4000"/>
              </a:lnSpc>
              <a:spcBef>
                <a:spcPts val="0"/>
              </a:spcBef>
              <a:buNone/>
            </a:pPr>
            <a:r>
              <a:rPr lang="zh-TW" altLang="en-US" sz="3600" b="0" dirty="0" smtClean="0">
                <a:latin typeface="標楷體" panose="03000509000000000000" pitchFamily="65" charset="-120"/>
              </a:rPr>
              <a:t>當</a:t>
            </a:r>
            <a:r>
              <a:rPr lang="zh-TW" altLang="en-US" sz="3600" b="0" dirty="0">
                <a:latin typeface="標楷體" panose="03000509000000000000" pitchFamily="65" charset="-120"/>
              </a:rPr>
              <a:t>擬定計畫時所預測之「</a:t>
            </a:r>
            <a:r>
              <a:rPr lang="zh-TW" altLang="en-US" sz="3600" b="0" dirty="0">
                <a:solidFill>
                  <a:srgbClr val="0000FF"/>
                </a:solidFill>
                <a:latin typeface="標楷體" panose="03000509000000000000" pitchFamily="65" charset="-120"/>
              </a:rPr>
              <a:t>假定事項</a:t>
            </a:r>
            <a:r>
              <a:rPr lang="zh-TW" altLang="en-US" sz="3600" b="0" dirty="0">
                <a:latin typeface="標楷體" panose="03000509000000000000" pitchFamily="65" charset="-120"/>
              </a:rPr>
              <a:t>」</a:t>
            </a:r>
            <a:r>
              <a:rPr lang="zh-TW" altLang="en-US" sz="3600" b="0" dirty="0">
                <a:solidFill>
                  <a:srgbClr val="0000FF"/>
                </a:solidFill>
                <a:latin typeface="標楷體" panose="03000509000000000000" pitchFamily="65" charset="-120"/>
              </a:rPr>
              <a:t>發生</a:t>
            </a:r>
            <a:r>
              <a:rPr lang="zh-TW" altLang="en-US" sz="3600" b="0" dirty="0">
                <a:latin typeface="標楷體" panose="03000509000000000000" pitchFamily="65" charset="-120"/>
              </a:rPr>
              <a:t>，「</a:t>
            </a:r>
            <a:r>
              <a:rPr lang="zh-TW" altLang="en-US" sz="3600" b="0" dirty="0">
                <a:solidFill>
                  <a:srgbClr val="0000FF"/>
                </a:solidFill>
                <a:latin typeface="標楷體" panose="03000509000000000000" pitchFamily="65" charset="-120"/>
              </a:rPr>
              <a:t>生效時機</a:t>
            </a:r>
            <a:r>
              <a:rPr lang="zh-TW" altLang="en-US" sz="3600" b="0" dirty="0">
                <a:latin typeface="標楷體" panose="03000509000000000000" pitchFamily="65" charset="-120"/>
              </a:rPr>
              <a:t>」</a:t>
            </a:r>
            <a:r>
              <a:rPr lang="zh-TW" altLang="en-US" sz="3600" b="0" dirty="0">
                <a:solidFill>
                  <a:srgbClr val="0000FF"/>
                </a:solidFill>
                <a:latin typeface="標楷體" panose="03000509000000000000" pitchFamily="65" charset="-120"/>
              </a:rPr>
              <a:t>一經核定後</a:t>
            </a:r>
            <a:r>
              <a:rPr lang="zh-TW" altLang="en-US" sz="3600" b="0" dirty="0">
                <a:latin typeface="標楷體" panose="03000509000000000000" pitchFamily="65" charset="-120"/>
              </a:rPr>
              <a:t>，</a:t>
            </a:r>
            <a:r>
              <a:rPr lang="zh-TW" altLang="en-US" sz="3600" b="0" dirty="0">
                <a:solidFill>
                  <a:srgbClr val="0000FF"/>
                </a:solidFill>
                <a:latin typeface="標楷體" panose="03000509000000000000" pitchFamily="65" charset="-120"/>
              </a:rPr>
              <a:t>計畫即轉變為命令</a:t>
            </a:r>
            <a:r>
              <a:rPr lang="zh-TW" altLang="en-US" sz="3600" b="0" dirty="0">
                <a:latin typeface="標楷體" panose="03000509000000000000" pitchFamily="65" charset="-120"/>
              </a:rPr>
              <a:t>。為使命令切實可行，應隨狀況進展適時檢討、修訂計畫</a:t>
            </a:r>
            <a:r>
              <a:rPr lang="zh-TW" altLang="en-US" sz="3600" b="0" dirty="0" smtClean="0">
                <a:latin typeface="標楷體" panose="03000509000000000000" pitchFamily="65" charset="-120"/>
              </a:rPr>
              <a:t>。</a:t>
            </a:r>
            <a:endParaRPr lang="en-US" altLang="zh-TW" sz="3600" b="0" dirty="0" smtClean="0">
              <a:latin typeface="標楷體" panose="03000509000000000000" pitchFamily="65" charset="-120"/>
            </a:endParaRPr>
          </a:p>
        </p:txBody>
      </p:sp>
      <p:sp>
        <p:nvSpPr>
          <p:cNvPr id="4"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FontTx/>
              <a:buNone/>
            </a:pPr>
            <a:r>
              <a:rPr lang="zh-TW" altLang="en-US" sz="4000" b="0" dirty="0">
                <a:latin typeface="標楷體" panose="03000509000000000000" pitchFamily="65" charset="-120"/>
              </a:rPr>
              <a:t>計畫與命令之關係</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45</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247436303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87086" y="1267398"/>
            <a:ext cx="8940409" cy="5221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nSpc>
                <a:spcPts val="4000"/>
              </a:lnSpc>
              <a:spcBef>
                <a:spcPts val="0"/>
              </a:spcBef>
              <a:buNone/>
            </a:pPr>
            <a:r>
              <a:rPr lang="en-US" altLang="zh-TW" sz="3600" b="0" dirty="0" smtClean="0">
                <a:solidFill>
                  <a:srgbClr val="0000FF"/>
                </a:solidFill>
                <a:latin typeface="標楷體" panose="03000509000000000000" pitchFamily="65" charset="-120"/>
              </a:rPr>
              <a:t>1</a:t>
            </a:r>
            <a:r>
              <a:rPr lang="en-US" altLang="zh-TW" sz="3600" b="0" dirty="0">
                <a:solidFill>
                  <a:srgbClr val="0000FF"/>
                </a:solidFill>
                <a:latin typeface="標楷體" panose="03000509000000000000" pitchFamily="65" charset="-120"/>
              </a:rPr>
              <a:t>.</a:t>
            </a:r>
            <a:r>
              <a:rPr lang="zh-TW" altLang="en-US" sz="3600" b="0" dirty="0">
                <a:solidFill>
                  <a:srgbClr val="0000FF"/>
                </a:solidFill>
                <a:latin typeface="標楷體" panose="03000509000000000000" pitchFamily="65" charset="-120"/>
              </a:rPr>
              <a:t>命令除無「假定事項」及「生效時機」</a:t>
            </a:r>
            <a:r>
              <a:rPr lang="zh-TW" altLang="en-US" sz="3600" b="0" dirty="0" smtClean="0">
                <a:solidFill>
                  <a:srgbClr val="0000FF"/>
                </a:solidFill>
                <a:latin typeface="標楷體" panose="03000509000000000000" pitchFamily="65" charset="-120"/>
              </a:rPr>
              <a:t>兩</a:t>
            </a:r>
            <a:endParaRPr lang="en-US" altLang="zh-TW" sz="3600" b="0" dirty="0" smtClean="0">
              <a:solidFill>
                <a:srgbClr val="0000FF"/>
              </a:solidFill>
              <a:latin typeface="標楷體" panose="03000509000000000000" pitchFamily="65" charset="-120"/>
            </a:endParaRPr>
          </a:p>
          <a:p>
            <a:pPr>
              <a:lnSpc>
                <a:spcPts val="4000"/>
              </a:lnSpc>
              <a:spcBef>
                <a:spcPts val="0"/>
              </a:spcBef>
              <a:buNone/>
            </a:pPr>
            <a:r>
              <a:rPr lang="zh-TW" altLang="en-US" sz="3600" b="0" dirty="0">
                <a:solidFill>
                  <a:srgbClr val="0000FF"/>
                </a:solidFill>
                <a:latin typeface="標楷體" panose="03000509000000000000" pitchFamily="65" charset="-120"/>
              </a:rPr>
              <a:t> </a:t>
            </a:r>
            <a:r>
              <a:rPr lang="zh-TW" altLang="en-US" sz="3600" b="0" dirty="0" smtClean="0">
                <a:solidFill>
                  <a:srgbClr val="0000FF"/>
                </a:solidFill>
                <a:latin typeface="標楷體" panose="03000509000000000000" pitchFamily="65" charset="-120"/>
              </a:rPr>
              <a:t> 項</a:t>
            </a:r>
            <a:r>
              <a:rPr lang="zh-TW" altLang="en-US" sz="3600" b="0" dirty="0">
                <a:solidFill>
                  <a:srgbClr val="0000FF"/>
                </a:solidFill>
                <a:latin typeface="標楷體" panose="03000509000000000000" pitchFamily="65" charset="-120"/>
              </a:rPr>
              <a:t>外，其格式與計畫同。</a:t>
            </a:r>
          </a:p>
          <a:p>
            <a:pPr>
              <a:lnSpc>
                <a:spcPts val="4000"/>
              </a:lnSpc>
              <a:spcBef>
                <a:spcPts val="0"/>
              </a:spcBef>
              <a:buNone/>
            </a:pPr>
            <a:r>
              <a:rPr lang="en-US" altLang="zh-TW" sz="3600" b="0" dirty="0">
                <a:solidFill>
                  <a:srgbClr val="0000FF"/>
                </a:solidFill>
                <a:latin typeface="標楷體" panose="03000509000000000000" pitchFamily="65" charset="-120"/>
              </a:rPr>
              <a:t>2.</a:t>
            </a:r>
            <a:r>
              <a:rPr lang="zh-TW" altLang="en-US" sz="3600" b="0" dirty="0">
                <a:solidFill>
                  <a:srgbClr val="0000FF"/>
                </a:solidFill>
                <a:latin typeface="標楷體" panose="03000509000000000000" pitchFamily="65" charset="-120"/>
              </a:rPr>
              <a:t>命令內容力求詳細明確，計畫則可較</a:t>
            </a:r>
            <a:r>
              <a:rPr lang="zh-TW" altLang="en-US" sz="3600" b="0" dirty="0" smtClean="0">
                <a:solidFill>
                  <a:srgbClr val="0000FF"/>
                </a:solidFill>
                <a:latin typeface="標楷體" panose="03000509000000000000" pitchFamily="65" charset="-120"/>
              </a:rPr>
              <a:t>詳細</a:t>
            </a:r>
            <a:endParaRPr lang="en-US" altLang="zh-TW" sz="3600" b="0" dirty="0" smtClean="0">
              <a:solidFill>
                <a:srgbClr val="0000FF"/>
              </a:solidFill>
              <a:latin typeface="標楷體" panose="03000509000000000000" pitchFamily="65" charset="-120"/>
            </a:endParaRPr>
          </a:p>
          <a:p>
            <a:pPr>
              <a:lnSpc>
                <a:spcPts val="4000"/>
              </a:lnSpc>
              <a:spcBef>
                <a:spcPts val="0"/>
              </a:spcBef>
              <a:buNone/>
            </a:pPr>
            <a:r>
              <a:rPr lang="zh-TW" altLang="en-US" sz="3600" b="0" dirty="0">
                <a:solidFill>
                  <a:srgbClr val="0000FF"/>
                </a:solidFill>
                <a:latin typeface="標楷體" panose="03000509000000000000" pitchFamily="65" charset="-120"/>
              </a:rPr>
              <a:t> </a:t>
            </a:r>
            <a:r>
              <a:rPr lang="zh-TW" altLang="en-US" sz="3600" b="0" dirty="0" smtClean="0">
                <a:solidFill>
                  <a:srgbClr val="0000FF"/>
                </a:solidFill>
                <a:latin typeface="標楷體" panose="03000509000000000000" pitchFamily="65" charset="-120"/>
              </a:rPr>
              <a:t> 具</a:t>
            </a:r>
            <a:r>
              <a:rPr lang="zh-TW" altLang="en-US" sz="3600" b="0" dirty="0">
                <a:solidFill>
                  <a:srgbClr val="0000FF"/>
                </a:solidFill>
                <a:latin typeface="標楷體" panose="03000509000000000000" pitchFamily="65" charset="-120"/>
              </a:rPr>
              <a:t>彈性。</a:t>
            </a:r>
          </a:p>
          <a:p>
            <a:pPr>
              <a:lnSpc>
                <a:spcPts val="4000"/>
              </a:lnSpc>
              <a:spcBef>
                <a:spcPts val="0"/>
              </a:spcBef>
              <a:buNone/>
            </a:pPr>
            <a:r>
              <a:rPr lang="en-US" altLang="zh-TW" sz="3600" b="0" dirty="0">
                <a:solidFill>
                  <a:srgbClr val="0000FF"/>
                </a:solidFill>
                <a:latin typeface="標楷體" panose="03000509000000000000" pitchFamily="65" charset="-120"/>
              </a:rPr>
              <a:t>3.</a:t>
            </a:r>
            <a:r>
              <a:rPr lang="zh-TW" altLang="en-US" sz="3600" b="0" dirty="0">
                <a:solidFill>
                  <a:srgbClr val="0000FF"/>
                </a:solidFill>
                <a:latin typeface="標楷體" panose="03000509000000000000" pitchFamily="65" charset="-120"/>
              </a:rPr>
              <a:t>計畫作業之依據，係針對「未來事件」</a:t>
            </a:r>
            <a:r>
              <a:rPr lang="zh-TW" altLang="en-US" sz="3600" b="0" dirty="0" smtClean="0">
                <a:solidFill>
                  <a:srgbClr val="0000FF"/>
                </a:solidFill>
                <a:latin typeface="標楷體" panose="03000509000000000000" pitchFamily="65" charset="-120"/>
              </a:rPr>
              <a:t>之</a:t>
            </a:r>
            <a:endParaRPr lang="en-US" altLang="zh-TW" sz="3600" b="0" dirty="0" smtClean="0">
              <a:solidFill>
                <a:srgbClr val="0000FF"/>
              </a:solidFill>
              <a:latin typeface="標楷體" panose="03000509000000000000" pitchFamily="65" charset="-120"/>
            </a:endParaRPr>
          </a:p>
          <a:p>
            <a:pPr>
              <a:lnSpc>
                <a:spcPts val="4000"/>
              </a:lnSpc>
              <a:spcBef>
                <a:spcPts val="0"/>
              </a:spcBef>
              <a:buNone/>
            </a:pPr>
            <a:r>
              <a:rPr lang="zh-TW" altLang="en-US" sz="3600" b="0" dirty="0">
                <a:solidFill>
                  <a:srgbClr val="0000FF"/>
                </a:solidFill>
                <a:latin typeface="標楷體" panose="03000509000000000000" pitchFamily="65" charset="-120"/>
              </a:rPr>
              <a:t> </a:t>
            </a:r>
            <a:r>
              <a:rPr lang="zh-TW" altLang="en-US" sz="3600" b="0" dirty="0" smtClean="0">
                <a:solidFill>
                  <a:srgbClr val="0000FF"/>
                </a:solidFill>
                <a:latin typeface="標楷體" panose="03000509000000000000" pitchFamily="65" charset="-120"/>
              </a:rPr>
              <a:t> 預</a:t>
            </a:r>
            <a:r>
              <a:rPr lang="zh-TW" altLang="en-US" sz="3600" b="0" dirty="0">
                <a:solidFill>
                  <a:srgbClr val="0000FF"/>
                </a:solidFill>
                <a:latin typeface="標楷體" panose="03000509000000000000" pitchFamily="65" charset="-120"/>
              </a:rPr>
              <a:t>判，而先期實施作業，待命實施；</a:t>
            </a:r>
            <a:r>
              <a:rPr lang="zh-TW" altLang="en-US" sz="3600" b="0" dirty="0" smtClean="0">
                <a:solidFill>
                  <a:srgbClr val="0000FF"/>
                </a:solidFill>
                <a:latin typeface="標楷體" panose="03000509000000000000" pitchFamily="65" charset="-120"/>
              </a:rPr>
              <a:t>命令</a:t>
            </a:r>
            <a:endParaRPr lang="en-US" altLang="zh-TW" sz="3600" b="0" dirty="0" smtClean="0">
              <a:solidFill>
                <a:srgbClr val="0000FF"/>
              </a:solidFill>
              <a:latin typeface="標楷體" panose="03000509000000000000" pitchFamily="65" charset="-120"/>
            </a:endParaRPr>
          </a:p>
          <a:p>
            <a:pPr>
              <a:lnSpc>
                <a:spcPts val="4000"/>
              </a:lnSpc>
              <a:spcBef>
                <a:spcPts val="0"/>
              </a:spcBef>
              <a:buNone/>
            </a:pPr>
            <a:r>
              <a:rPr lang="zh-TW" altLang="en-US" sz="3600" b="0" dirty="0">
                <a:solidFill>
                  <a:srgbClr val="0000FF"/>
                </a:solidFill>
                <a:latin typeface="標楷體" panose="03000509000000000000" pitchFamily="65" charset="-120"/>
              </a:rPr>
              <a:t> </a:t>
            </a:r>
            <a:r>
              <a:rPr lang="zh-TW" altLang="en-US" sz="3600" b="0" dirty="0" smtClean="0">
                <a:solidFill>
                  <a:srgbClr val="0000FF"/>
                </a:solidFill>
                <a:latin typeface="標楷體" panose="03000509000000000000" pitchFamily="65" charset="-120"/>
              </a:rPr>
              <a:t> 作業</a:t>
            </a:r>
            <a:r>
              <a:rPr lang="zh-TW" altLang="en-US" sz="3600" b="0" dirty="0">
                <a:solidFill>
                  <a:srgbClr val="0000FF"/>
                </a:solidFill>
                <a:latin typeface="標楷體" panose="03000509000000000000" pitchFamily="65" charset="-120"/>
              </a:rPr>
              <a:t>則針對當前狀況之研判，而有明確</a:t>
            </a:r>
            <a:r>
              <a:rPr lang="zh-TW" altLang="en-US" sz="3600" b="0" dirty="0" smtClean="0">
                <a:solidFill>
                  <a:srgbClr val="0000FF"/>
                </a:solidFill>
                <a:latin typeface="標楷體" panose="03000509000000000000" pitchFamily="65" charset="-120"/>
              </a:rPr>
              <a:t>之</a:t>
            </a:r>
            <a:endParaRPr lang="en-US" altLang="zh-TW" sz="3600" b="0" dirty="0" smtClean="0">
              <a:solidFill>
                <a:srgbClr val="0000FF"/>
              </a:solidFill>
              <a:latin typeface="標楷體" panose="03000509000000000000" pitchFamily="65" charset="-120"/>
            </a:endParaRPr>
          </a:p>
          <a:p>
            <a:pPr>
              <a:lnSpc>
                <a:spcPts val="4000"/>
              </a:lnSpc>
              <a:spcBef>
                <a:spcPts val="0"/>
              </a:spcBef>
              <a:buNone/>
            </a:pPr>
            <a:r>
              <a:rPr lang="zh-TW" altLang="en-US" sz="3600" b="0" dirty="0">
                <a:solidFill>
                  <a:srgbClr val="0000FF"/>
                </a:solidFill>
                <a:latin typeface="標楷體" panose="03000509000000000000" pitchFamily="65" charset="-120"/>
              </a:rPr>
              <a:t> </a:t>
            </a:r>
            <a:r>
              <a:rPr lang="zh-TW" altLang="en-US" sz="3600" b="0" dirty="0" smtClean="0">
                <a:solidFill>
                  <a:srgbClr val="0000FF"/>
                </a:solidFill>
                <a:latin typeface="標楷體" panose="03000509000000000000" pitchFamily="65" charset="-120"/>
              </a:rPr>
              <a:t> 執行時間</a:t>
            </a:r>
            <a:r>
              <a:rPr lang="zh-TW" altLang="en-US" sz="3600" b="0" dirty="0">
                <a:solidFill>
                  <a:srgbClr val="0000FF"/>
                </a:solidFill>
                <a:latin typeface="標楷體" panose="03000509000000000000" pitchFamily="65" charset="-120"/>
              </a:rPr>
              <a:t>。</a:t>
            </a:r>
          </a:p>
          <a:p>
            <a:pPr>
              <a:lnSpc>
                <a:spcPts val="4000"/>
              </a:lnSpc>
              <a:spcBef>
                <a:spcPts val="0"/>
              </a:spcBef>
              <a:buNone/>
            </a:pPr>
            <a:r>
              <a:rPr lang="en-US" altLang="zh-TW" sz="3600" b="0" dirty="0">
                <a:solidFill>
                  <a:srgbClr val="0000FF"/>
                </a:solidFill>
                <a:latin typeface="標楷體" panose="03000509000000000000" pitchFamily="65" charset="-120"/>
              </a:rPr>
              <a:t>4.</a:t>
            </a:r>
            <a:r>
              <a:rPr lang="zh-TW" altLang="en-US" sz="3600" b="0" dirty="0">
                <a:solidFill>
                  <a:srgbClr val="0000FF"/>
                </a:solidFill>
                <a:latin typeface="標楷體" panose="03000509000000000000" pitchFamily="65" charset="-120"/>
              </a:rPr>
              <a:t>命令必須適時下達，計畫則可依需要</a:t>
            </a:r>
            <a:r>
              <a:rPr lang="zh-TW" altLang="en-US" sz="3600" b="0" dirty="0" smtClean="0">
                <a:solidFill>
                  <a:srgbClr val="0000FF"/>
                </a:solidFill>
                <a:latin typeface="標楷體" panose="03000509000000000000" pitchFamily="65" charset="-120"/>
              </a:rPr>
              <a:t>提前</a:t>
            </a:r>
            <a:endParaRPr lang="en-US" altLang="zh-TW" sz="3600" b="0" dirty="0" smtClean="0">
              <a:solidFill>
                <a:srgbClr val="0000FF"/>
              </a:solidFill>
              <a:latin typeface="標楷體" panose="03000509000000000000" pitchFamily="65" charset="-120"/>
            </a:endParaRPr>
          </a:p>
          <a:p>
            <a:pPr>
              <a:lnSpc>
                <a:spcPts val="4000"/>
              </a:lnSpc>
              <a:spcBef>
                <a:spcPts val="0"/>
              </a:spcBef>
              <a:buNone/>
            </a:pPr>
            <a:r>
              <a:rPr lang="zh-TW" altLang="en-US" sz="3600" b="0" dirty="0">
                <a:solidFill>
                  <a:srgbClr val="0000FF"/>
                </a:solidFill>
                <a:latin typeface="標楷體" panose="03000509000000000000" pitchFamily="65" charset="-120"/>
              </a:rPr>
              <a:t> </a:t>
            </a:r>
            <a:r>
              <a:rPr lang="zh-TW" altLang="en-US" sz="3600" b="0" dirty="0" smtClean="0">
                <a:solidFill>
                  <a:srgbClr val="0000FF"/>
                </a:solidFill>
                <a:latin typeface="標楷體" panose="03000509000000000000" pitchFamily="65" charset="-120"/>
              </a:rPr>
              <a:t> 頒發。</a:t>
            </a:r>
            <a:endParaRPr lang="zh-TW" altLang="en-US" sz="3600" b="0" dirty="0">
              <a:solidFill>
                <a:srgbClr val="0000FF"/>
              </a:solidFill>
              <a:latin typeface="標楷體" panose="03000509000000000000" pitchFamily="65" charset="-120"/>
            </a:endParaRPr>
          </a:p>
        </p:txBody>
      </p:sp>
      <p:sp>
        <p:nvSpPr>
          <p:cNvPr id="4"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FontTx/>
              <a:buNone/>
            </a:pPr>
            <a:r>
              <a:rPr lang="zh-TW" altLang="en-US" sz="4000" b="0" dirty="0">
                <a:latin typeface="標楷體" panose="03000509000000000000" pitchFamily="65" charset="-120"/>
              </a:rPr>
              <a:t>命令與計畫之</a:t>
            </a:r>
            <a:r>
              <a:rPr lang="zh-TW" altLang="en-US" sz="4000" b="0" dirty="0" smtClean="0">
                <a:latin typeface="標楷體" panose="03000509000000000000" pitchFamily="65" charset="-120"/>
              </a:rPr>
              <a:t>區分</a:t>
            </a:r>
            <a:endParaRPr lang="zh-TW" altLang="en-US" sz="4000" b="0" dirty="0">
              <a:latin typeface="標楷體" panose="03000509000000000000" pitchFamily="65" charset="-120"/>
            </a:endParaRP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46</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193923494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87086" y="1268760"/>
            <a:ext cx="8940409" cy="5221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nSpc>
                <a:spcPts val="4000"/>
              </a:lnSpc>
              <a:spcBef>
                <a:spcPts val="0"/>
              </a:spcBef>
              <a:buNone/>
            </a:pPr>
            <a:r>
              <a:rPr lang="en-US" altLang="zh-TW" sz="3600" b="0" dirty="0" smtClean="0">
                <a:latin typeface="標楷體" panose="03000509000000000000" pitchFamily="65" charset="-120"/>
              </a:rPr>
              <a:t>1</a:t>
            </a:r>
            <a:r>
              <a:rPr lang="en-US" altLang="zh-TW" sz="3600" b="0" dirty="0">
                <a:latin typeface="標楷體" panose="03000509000000000000" pitchFamily="65" charset="-120"/>
              </a:rPr>
              <a:t>.</a:t>
            </a:r>
            <a:r>
              <a:rPr lang="zh-TW" altLang="en-US" sz="3600" b="0" dirty="0">
                <a:latin typeface="標楷體" panose="03000509000000000000" pitchFamily="65" charset="-120"/>
              </a:rPr>
              <a:t>全程性</a:t>
            </a:r>
          </a:p>
          <a:p>
            <a:pPr>
              <a:lnSpc>
                <a:spcPts val="4000"/>
              </a:lnSpc>
              <a:spcBef>
                <a:spcPts val="0"/>
              </a:spcBef>
              <a:buNone/>
            </a:pPr>
            <a:r>
              <a:rPr lang="zh-TW" altLang="en-US" sz="3600" b="0" dirty="0">
                <a:latin typeface="標楷體" panose="03000509000000000000" pitchFamily="65" charset="-120"/>
              </a:rPr>
              <a:t> </a:t>
            </a:r>
            <a:r>
              <a:rPr lang="zh-TW" altLang="en-US" sz="3600" b="0" dirty="0" smtClean="0">
                <a:latin typeface="標楷體" panose="03000509000000000000" pitchFamily="65" charset="-120"/>
              </a:rPr>
              <a:t> 著眼</a:t>
            </a:r>
            <a:r>
              <a:rPr lang="zh-TW" altLang="en-US" sz="3600" b="0" dirty="0">
                <a:latin typeface="標楷體" panose="03000509000000000000" pitchFamily="65" charset="-120"/>
              </a:rPr>
              <a:t>全局、整體規劃、策定全程</a:t>
            </a:r>
            <a:r>
              <a:rPr lang="zh-TW" altLang="en-US" sz="3600" b="0" dirty="0" smtClean="0">
                <a:latin typeface="標楷體" panose="03000509000000000000" pitchFamily="65" charset="-120"/>
              </a:rPr>
              <a:t>構想。</a:t>
            </a:r>
            <a:endParaRPr lang="zh-TW" altLang="en-US" sz="3600" b="0" dirty="0">
              <a:latin typeface="標楷體" panose="03000509000000000000" pitchFamily="65" charset="-120"/>
            </a:endParaRPr>
          </a:p>
          <a:p>
            <a:pPr>
              <a:lnSpc>
                <a:spcPts val="4000"/>
              </a:lnSpc>
              <a:spcBef>
                <a:spcPts val="0"/>
              </a:spcBef>
              <a:buNone/>
            </a:pPr>
            <a:r>
              <a:rPr lang="en-US" altLang="zh-TW" sz="3600" b="0" dirty="0">
                <a:latin typeface="標楷體" panose="03000509000000000000" pitchFamily="65" charset="-120"/>
              </a:rPr>
              <a:t>2.</a:t>
            </a:r>
            <a:r>
              <a:rPr lang="zh-TW" altLang="en-US" sz="3600" b="0" dirty="0">
                <a:latin typeface="標楷體" panose="03000509000000000000" pitchFamily="65" charset="-120"/>
              </a:rPr>
              <a:t>縱深性</a:t>
            </a:r>
          </a:p>
          <a:p>
            <a:pPr>
              <a:lnSpc>
                <a:spcPts val="4000"/>
              </a:lnSpc>
              <a:spcBef>
                <a:spcPts val="0"/>
              </a:spcBef>
              <a:buNone/>
            </a:pPr>
            <a:r>
              <a:rPr lang="zh-TW" altLang="en-US" sz="3600" b="0" dirty="0">
                <a:latin typeface="標楷體" panose="03000509000000000000" pitchFamily="65" charset="-120"/>
              </a:rPr>
              <a:t> </a:t>
            </a:r>
            <a:r>
              <a:rPr lang="zh-TW" altLang="en-US" sz="3600" b="0" dirty="0" smtClean="0">
                <a:latin typeface="標楷體" panose="03000509000000000000" pitchFamily="65" charset="-120"/>
              </a:rPr>
              <a:t> 涵蓋</a:t>
            </a:r>
            <a:r>
              <a:rPr lang="zh-TW" altLang="en-US" sz="3600" b="0" dirty="0">
                <a:latin typeface="標楷體" panose="03000509000000000000" pitchFamily="65" charset="-120"/>
              </a:rPr>
              <a:t>時空之深遠</a:t>
            </a:r>
            <a:r>
              <a:rPr lang="zh-TW" altLang="en-US" sz="3600" b="0" dirty="0" smtClean="0">
                <a:latin typeface="標楷體" panose="03000509000000000000" pitchFamily="65" charset="-120"/>
              </a:rPr>
              <a:t>程度。</a:t>
            </a:r>
            <a:endParaRPr lang="zh-TW" altLang="en-US" sz="3600" b="0" dirty="0">
              <a:latin typeface="標楷體" panose="03000509000000000000" pitchFamily="65" charset="-120"/>
            </a:endParaRPr>
          </a:p>
          <a:p>
            <a:pPr>
              <a:lnSpc>
                <a:spcPts val="4000"/>
              </a:lnSpc>
              <a:spcBef>
                <a:spcPts val="0"/>
              </a:spcBef>
              <a:buNone/>
            </a:pPr>
            <a:r>
              <a:rPr lang="en-US" altLang="zh-TW" sz="3600" b="0" dirty="0">
                <a:latin typeface="標楷體" panose="03000509000000000000" pitchFamily="65" charset="-120"/>
              </a:rPr>
              <a:t>3.</a:t>
            </a:r>
            <a:r>
              <a:rPr lang="zh-TW" altLang="en-US" sz="3600" b="0" dirty="0">
                <a:latin typeface="標楷體" panose="03000509000000000000" pitchFamily="65" charset="-120"/>
              </a:rPr>
              <a:t>詳略性</a:t>
            </a:r>
          </a:p>
          <a:p>
            <a:pPr>
              <a:lnSpc>
                <a:spcPts val="4000"/>
              </a:lnSpc>
              <a:spcBef>
                <a:spcPts val="0"/>
              </a:spcBef>
              <a:buNone/>
            </a:pPr>
            <a:r>
              <a:rPr lang="zh-TW" altLang="en-US" sz="3600" b="0" dirty="0">
                <a:latin typeface="標楷體" panose="03000509000000000000" pitchFamily="65" charset="-120"/>
              </a:rPr>
              <a:t> </a:t>
            </a:r>
            <a:r>
              <a:rPr lang="zh-TW" altLang="en-US" sz="3600" b="0" dirty="0" smtClean="0">
                <a:latin typeface="標楷體" panose="03000509000000000000" pitchFamily="65" charset="-120"/>
              </a:rPr>
              <a:t> 對</a:t>
            </a:r>
            <a:r>
              <a:rPr lang="zh-TW" altLang="en-US" sz="3600" b="0" dirty="0">
                <a:latin typeface="標楷體" panose="03000509000000000000" pitchFamily="65" charset="-120"/>
              </a:rPr>
              <a:t>當前行動之指導，應力求明確</a:t>
            </a:r>
            <a:r>
              <a:rPr lang="zh-TW" altLang="en-US" sz="3600" b="0" dirty="0" smtClean="0">
                <a:latin typeface="標楷體" panose="03000509000000000000" pitchFamily="65" charset="-120"/>
              </a:rPr>
              <a:t>具體。</a:t>
            </a:r>
            <a:endParaRPr lang="zh-TW" altLang="en-US" sz="3600" b="0" dirty="0">
              <a:latin typeface="標楷體" panose="03000509000000000000" pitchFamily="65" charset="-120"/>
            </a:endParaRPr>
          </a:p>
          <a:p>
            <a:pPr>
              <a:lnSpc>
                <a:spcPts val="4000"/>
              </a:lnSpc>
              <a:spcBef>
                <a:spcPts val="0"/>
              </a:spcBef>
              <a:buNone/>
            </a:pPr>
            <a:r>
              <a:rPr lang="en-US" altLang="zh-TW" sz="3600" b="0" dirty="0">
                <a:latin typeface="標楷體" panose="03000509000000000000" pitchFamily="65" charset="-120"/>
              </a:rPr>
              <a:t>4.</a:t>
            </a:r>
            <a:r>
              <a:rPr lang="zh-TW" altLang="en-US" sz="3600" b="0" dirty="0">
                <a:latin typeface="標楷體" panose="03000509000000000000" pitchFamily="65" charset="-120"/>
              </a:rPr>
              <a:t>不變性與彈性</a:t>
            </a:r>
          </a:p>
          <a:p>
            <a:pPr>
              <a:lnSpc>
                <a:spcPts val="4000"/>
              </a:lnSpc>
              <a:spcBef>
                <a:spcPts val="0"/>
              </a:spcBef>
              <a:buNone/>
            </a:pPr>
            <a:r>
              <a:rPr lang="zh-TW" altLang="en-US" sz="3600" b="0" dirty="0" smtClean="0">
                <a:latin typeface="標楷體" panose="03000509000000000000" pitchFamily="65" charset="-120"/>
              </a:rPr>
              <a:t>  因</a:t>
            </a:r>
            <a:r>
              <a:rPr lang="zh-TW" altLang="en-US" sz="3600" b="0" dirty="0">
                <a:latin typeface="標楷體" panose="03000509000000000000" pitchFamily="65" charset="-120"/>
              </a:rPr>
              <a:t>策定計畫之初，所預判可能產生之</a:t>
            </a:r>
            <a:r>
              <a:rPr lang="zh-TW" altLang="en-US" sz="3600" b="0" dirty="0" smtClean="0">
                <a:latin typeface="標楷體" panose="03000509000000000000" pitchFamily="65" charset="-120"/>
              </a:rPr>
              <a:t>狀況</a:t>
            </a:r>
            <a:endParaRPr lang="en-US" altLang="zh-TW" sz="3600" b="0" dirty="0" smtClean="0">
              <a:latin typeface="標楷體" panose="03000509000000000000" pitchFamily="65" charset="-120"/>
            </a:endParaRPr>
          </a:p>
          <a:p>
            <a:pPr>
              <a:lnSpc>
                <a:spcPts val="4000"/>
              </a:lnSpc>
              <a:spcBef>
                <a:spcPts val="0"/>
              </a:spcBef>
              <a:buNone/>
            </a:pPr>
            <a:r>
              <a:rPr lang="en-US" altLang="zh-TW" sz="3600" b="0" dirty="0">
                <a:latin typeface="標楷體" panose="03000509000000000000" pitchFamily="65" charset="-120"/>
              </a:rPr>
              <a:t> </a:t>
            </a:r>
            <a:r>
              <a:rPr lang="en-US" altLang="zh-TW" sz="3600" b="0" dirty="0" smtClean="0">
                <a:latin typeface="標楷體" panose="03000509000000000000" pitchFamily="65" charset="-120"/>
              </a:rPr>
              <a:t> </a:t>
            </a:r>
            <a:r>
              <a:rPr lang="zh-TW" altLang="en-US" sz="3600" b="0" dirty="0" smtClean="0">
                <a:latin typeface="標楷體" panose="03000509000000000000" pitchFamily="65" charset="-120"/>
              </a:rPr>
              <a:t>，</a:t>
            </a:r>
            <a:r>
              <a:rPr lang="zh-TW" altLang="en-US" sz="3600" b="0" dirty="0">
                <a:latin typeface="標楷體" panose="03000509000000000000" pitchFamily="65" charset="-120"/>
              </a:rPr>
              <a:t>在事實發展上難如預期，為使計畫能</a:t>
            </a:r>
            <a:r>
              <a:rPr lang="zh-TW" altLang="en-US" sz="3600" b="0" dirty="0" smtClean="0">
                <a:latin typeface="標楷體" panose="03000509000000000000" pitchFamily="65" charset="-120"/>
              </a:rPr>
              <a:t>因</a:t>
            </a:r>
            <a:endParaRPr lang="en-US" altLang="zh-TW" sz="3600" b="0" dirty="0" smtClean="0">
              <a:latin typeface="標楷體" panose="03000509000000000000" pitchFamily="65" charset="-120"/>
            </a:endParaRPr>
          </a:p>
          <a:p>
            <a:pPr>
              <a:lnSpc>
                <a:spcPts val="4000"/>
              </a:lnSpc>
              <a:spcBef>
                <a:spcPts val="0"/>
              </a:spcBef>
              <a:buNone/>
            </a:pPr>
            <a:r>
              <a:rPr lang="en-US" altLang="zh-TW" sz="3600" b="0" dirty="0">
                <a:latin typeface="標楷體" panose="03000509000000000000" pitchFamily="65" charset="-120"/>
              </a:rPr>
              <a:t> </a:t>
            </a:r>
            <a:r>
              <a:rPr lang="en-US" altLang="zh-TW" sz="3600" b="0" dirty="0" smtClean="0">
                <a:latin typeface="標楷體" panose="03000509000000000000" pitchFamily="65" charset="-120"/>
              </a:rPr>
              <a:t> </a:t>
            </a:r>
            <a:r>
              <a:rPr lang="zh-TW" altLang="en-US" sz="3600" b="0" dirty="0" smtClean="0">
                <a:latin typeface="標楷體" panose="03000509000000000000" pitchFamily="65" charset="-120"/>
              </a:rPr>
              <a:t>應</a:t>
            </a:r>
            <a:r>
              <a:rPr lang="zh-TW" altLang="en-US" sz="3600" b="0" dirty="0">
                <a:latin typeface="標楷體" panose="03000509000000000000" pitchFamily="65" charset="-120"/>
              </a:rPr>
              <a:t>狀況變化，保有適度</a:t>
            </a:r>
            <a:r>
              <a:rPr lang="zh-TW" altLang="en-US" sz="3600" b="0" dirty="0" smtClean="0">
                <a:latin typeface="標楷體" panose="03000509000000000000" pitchFamily="65" charset="-120"/>
              </a:rPr>
              <a:t>彈性。</a:t>
            </a:r>
            <a:endParaRPr lang="zh-TW" altLang="en-US" sz="3600" b="0" dirty="0">
              <a:latin typeface="標楷體" panose="03000509000000000000" pitchFamily="65" charset="-120"/>
            </a:endParaRPr>
          </a:p>
        </p:txBody>
      </p:sp>
      <p:sp>
        <p:nvSpPr>
          <p:cNvPr id="4" name="Rectangle 4"/>
          <p:cNvSpPr>
            <a:spLocks noChangeArrowheads="1"/>
          </p:cNvSpPr>
          <p:nvPr/>
        </p:nvSpPr>
        <p:spPr bwMode="auto">
          <a:xfrm>
            <a:off x="881590" y="188913"/>
            <a:ext cx="756084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FontTx/>
              <a:buNone/>
            </a:pPr>
            <a:r>
              <a:rPr lang="zh-TW" altLang="en-US" sz="4000" b="0" dirty="0">
                <a:latin typeface="標楷體" panose="03000509000000000000" pitchFamily="65" charset="-120"/>
              </a:rPr>
              <a:t>計畫具有下列相互關聯之諸特性</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47</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214247787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87086" y="1267398"/>
            <a:ext cx="8940409" cy="5221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nSpc>
                <a:spcPts val="4000"/>
              </a:lnSpc>
              <a:spcBef>
                <a:spcPts val="0"/>
              </a:spcBef>
              <a:buNone/>
            </a:pPr>
            <a:r>
              <a:rPr lang="en-US" altLang="zh-TW" sz="3600" b="0" dirty="0" smtClean="0">
                <a:solidFill>
                  <a:srgbClr val="0000FF"/>
                </a:solidFill>
                <a:latin typeface="標楷體" panose="03000509000000000000" pitchFamily="65" charset="-120"/>
              </a:rPr>
              <a:t>1.</a:t>
            </a:r>
            <a:r>
              <a:rPr lang="zh-TW" altLang="en-US" sz="3600" b="0" dirty="0">
                <a:solidFill>
                  <a:srgbClr val="0000FF"/>
                </a:solidFill>
                <a:latin typeface="標楷體" panose="03000509000000000000" pitchFamily="65" charset="-120"/>
              </a:rPr>
              <a:t>綱要計畫</a:t>
            </a:r>
          </a:p>
          <a:p>
            <a:pPr>
              <a:lnSpc>
                <a:spcPts val="4000"/>
              </a:lnSpc>
              <a:spcBef>
                <a:spcPts val="0"/>
              </a:spcBef>
              <a:buNone/>
            </a:pPr>
            <a:r>
              <a:rPr lang="zh-TW" altLang="en-US" sz="3600" b="0" dirty="0" smtClean="0">
                <a:latin typeface="標楷體" panose="03000509000000000000" pitchFamily="65" charset="-120"/>
              </a:rPr>
              <a:t>  為</a:t>
            </a:r>
            <a:r>
              <a:rPr lang="zh-TW" altLang="en-US" sz="3600" b="0" dirty="0">
                <a:latin typeface="標楷體" panose="03000509000000000000" pitchFamily="65" charset="-120"/>
              </a:rPr>
              <a:t>在詳細計畫作為之前，擬述計畫要點</a:t>
            </a:r>
            <a:r>
              <a:rPr lang="zh-TW" altLang="en-US" sz="3600" b="0" dirty="0" smtClean="0">
                <a:latin typeface="標楷體" panose="03000509000000000000" pitchFamily="65" charset="-120"/>
              </a:rPr>
              <a:t>之</a:t>
            </a:r>
            <a:endParaRPr lang="en-US" altLang="zh-TW" sz="3600" b="0" dirty="0" smtClean="0">
              <a:latin typeface="標楷體" panose="03000509000000000000" pitchFamily="65" charset="-120"/>
            </a:endParaRPr>
          </a:p>
          <a:p>
            <a:pPr>
              <a:lnSpc>
                <a:spcPts val="4000"/>
              </a:lnSpc>
              <a:spcBef>
                <a:spcPts val="0"/>
              </a:spcBef>
              <a:buNone/>
            </a:pPr>
            <a:r>
              <a:rPr lang="zh-TW" altLang="en-US" sz="3600" b="0" dirty="0">
                <a:latin typeface="標楷體" panose="03000509000000000000" pitchFamily="65" charset="-120"/>
              </a:rPr>
              <a:t> </a:t>
            </a:r>
            <a:r>
              <a:rPr lang="zh-TW" altLang="en-US" sz="3600" b="0" dirty="0" smtClean="0">
                <a:latin typeface="標楷體" panose="03000509000000000000" pitchFamily="65" charset="-120"/>
              </a:rPr>
              <a:t> 一種</a:t>
            </a:r>
            <a:r>
              <a:rPr lang="zh-TW" altLang="en-US" sz="3600" b="0" dirty="0">
                <a:latin typeface="標楷體" panose="03000509000000000000" pitchFamily="65" charset="-120"/>
              </a:rPr>
              <a:t>初步</a:t>
            </a:r>
            <a:r>
              <a:rPr lang="zh-TW" altLang="en-US" sz="3600" b="0" dirty="0" smtClean="0">
                <a:latin typeface="標楷體" panose="03000509000000000000" pitchFamily="65" charset="-120"/>
              </a:rPr>
              <a:t>計畫。</a:t>
            </a:r>
            <a:endParaRPr lang="zh-TW" altLang="en-US" sz="3600" b="0" dirty="0">
              <a:latin typeface="標楷體" panose="03000509000000000000" pitchFamily="65" charset="-120"/>
            </a:endParaRPr>
          </a:p>
          <a:p>
            <a:pPr>
              <a:lnSpc>
                <a:spcPts val="4000"/>
              </a:lnSpc>
              <a:spcBef>
                <a:spcPts val="0"/>
              </a:spcBef>
              <a:buNone/>
            </a:pPr>
            <a:r>
              <a:rPr lang="en-US" altLang="zh-TW" sz="3600" b="0" dirty="0">
                <a:solidFill>
                  <a:srgbClr val="0000FF"/>
                </a:solidFill>
                <a:latin typeface="標楷體" panose="03000509000000000000" pitchFamily="65" charset="-120"/>
              </a:rPr>
              <a:t>2</a:t>
            </a:r>
            <a:r>
              <a:rPr lang="en-US" altLang="zh-TW" sz="3600" b="0" dirty="0" smtClean="0">
                <a:solidFill>
                  <a:srgbClr val="0000FF"/>
                </a:solidFill>
                <a:latin typeface="標楷體" panose="03000509000000000000" pitchFamily="65" charset="-120"/>
              </a:rPr>
              <a:t>.</a:t>
            </a:r>
            <a:r>
              <a:rPr lang="zh-TW" altLang="en-US" sz="3600" b="0" dirty="0">
                <a:solidFill>
                  <a:srgbClr val="0000FF"/>
                </a:solidFill>
                <a:latin typeface="標楷體" panose="03000509000000000000" pitchFamily="65" charset="-120"/>
              </a:rPr>
              <a:t>一般計畫</a:t>
            </a:r>
          </a:p>
          <a:p>
            <a:pPr>
              <a:lnSpc>
                <a:spcPts val="4000"/>
              </a:lnSpc>
              <a:spcBef>
                <a:spcPts val="0"/>
              </a:spcBef>
              <a:buNone/>
            </a:pPr>
            <a:r>
              <a:rPr lang="zh-TW" altLang="en-US" sz="3600" b="0" dirty="0" smtClean="0">
                <a:latin typeface="標楷體" panose="03000509000000000000" pitchFamily="65" charset="-120"/>
              </a:rPr>
              <a:t>  戰役</a:t>
            </a:r>
            <a:r>
              <a:rPr lang="zh-TW" altLang="en-US" sz="3600" b="0" dirty="0">
                <a:latin typeface="標楷體" panose="03000509000000000000" pitchFamily="65" charset="-120"/>
              </a:rPr>
              <a:t>計畫、會戰</a:t>
            </a:r>
            <a:r>
              <a:rPr lang="zh-TW" altLang="en-US" sz="3600" b="0" dirty="0" smtClean="0">
                <a:latin typeface="標楷體" panose="03000509000000000000" pitchFamily="65" charset="-120"/>
              </a:rPr>
              <a:t>計畫、</a:t>
            </a:r>
            <a:r>
              <a:rPr lang="zh-TW" altLang="en-US" sz="3600" b="0" dirty="0">
                <a:latin typeface="標楷體" panose="03000509000000000000" pitchFamily="65" charset="-120"/>
              </a:rPr>
              <a:t>作戰</a:t>
            </a:r>
            <a:r>
              <a:rPr lang="zh-TW" altLang="en-US" sz="3600" b="0" dirty="0" smtClean="0">
                <a:latin typeface="標楷體" panose="03000509000000000000" pitchFamily="65" charset="-120"/>
              </a:rPr>
              <a:t>計畫。</a:t>
            </a:r>
            <a:endParaRPr lang="zh-TW" altLang="en-US" sz="3600" b="0" dirty="0">
              <a:latin typeface="標楷體" panose="03000509000000000000" pitchFamily="65" charset="-120"/>
            </a:endParaRPr>
          </a:p>
          <a:p>
            <a:pPr>
              <a:lnSpc>
                <a:spcPts val="4000"/>
              </a:lnSpc>
              <a:spcBef>
                <a:spcPts val="0"/>
              </a:spcBef>
              <a:buNone/>
            </a:pPr>
            <a:r>
              <a:rPr lang="en-US" altLang="zh-TW" sz="3600" b="0" dirty="0">
                <a:solidFill>
                  <a:srgbClr val="0000FF"/>
                </a:solidFill>
                <a:latin typeface="標楷體" panose="03000509000000000000" pitchFamily="65" charset="-120"/>
              </a:rPr>
              <a:t>3</a:t>
            </a:r>
            <a:r>
              <a:rPr lang="en-US" altLang="zh-TW" sz="3600" b="0" dirty="0" smtClean="0">
                <a:solidFill>
                  <a:srgbClr val="0000FF"/>
                </a:solidFill>
                <a:latin typeface="標楷體" panose="03000509000000000000" pitchFamily="65" charset="-120"/>
              </a:rPr>
              <a:t>.</a:t>
            </a:r>
            <a:r>
              <a:rPr lang="zh-TW" altLang="en-US" sz="3600" b="0" dirty="0">
                <a:solidFill>
                  <a:srgbClr val="0000FF"/>
                </a:solidFill>
                <a:latin typeface="標楷體" panose="03000509000000000000" pitchFamily="65" charset="-120"/>
              </a:rPr>
              <a:t>特定</a:t>
            </a:r>
            <a:r>
              <a:rPr lang="zh-TW" altLang="en-US" sz="3600" b="0" dirty="0" smtClean="0">
                <a:solidFill>
                  <a:srgbClr val="0000FF"/>
                </a:solidFill>
                <a:latin typeface="標楷體" panose="03000509000000000000" pitchFamily="65" charset="-120"/>
              </a:rPr>
              <a:t>計畫</a:t>
            </a:r>
            <a:endParaRPr lang="en-US" altLang="zh-TW" sz="3600" b="0" dirty="0" smtClean="0">
              <a:solidFill>
                <a:srgbClr val="0000FF"/>
              </a:solidFill>
              <a:latin typeface="標楷體" panose="03000509000000000000" pitchFamily="65" charset="-120"/>
            </a:endParaRPr>
          </a:p>
          <a:p>
            <a:pPr>
              <a:lnSpc>
                <a:spcPts val="4000"/>
              </a:lnSpc>
              <a:spcBef>
                <a:spcPts val="0"/>
              </a:spcBef>
              <a:buNone/>
            </a:pPr>
            <a:r>
              <a:rPr lang="zh-TW" altLang="en-US" sz="3600" b="0" dirty="0">
                <a:latin typeface="標楷體" panose="03000509000000000000" pitchFamily="65" charset="-120"/>
              </a:rPr>
              <a:t> </a:t>
            </a:r>
            <a:r>
              <a:rPr lang="zh-TW" altLang="en-US" sz="3600" b="0" dirty="0" smtClean="0">
                <a:latin typeface="標楷體" panose="03000509000000000000" pitchFamily="65" charset="-120"/>
              </a:rPr>
              <a:t> 計畫</a:t>
            </a:r>
            <a:r>
              <a:rPr lang="zh-TW" altLang="en-US" sz="3600" b="0" dirty="0">
                <a:latin typeface="標楷體" panose="03000509000000000000" pitchFamily="65" charset="-120"/>
              </a:rPr>
              <a:t>以作戰計畫為主體，諸特定計畫</a:t>
            </a:r>
            <a:r>
              <a:rPr lang="zh-TW" altLang="en-US" sz="3600" b="0" dirty="0" smtClean="0">
                <a:latin typeface="標楷體" panose="03000509000000000000" pitchFamily="65" charset="-120"/>
              </a:rPr>
              <a:t>無論</a:t>
            </a:r>
            <a:endParaRPr lang="en-US" altLang="zh-TW" sz="3600" b="0" dirty="0" smtClean="0">
              <a:latin typeface="標楷體" panose="03000509000000000000" pitchFamily="65" charset="-120"/>
            </a:endParaRPr>
          </a:p>
          <a:p>
            <a:pPr>
              <a:lnSpc>
                <a:spcPts val="4000"/>
              </a:lnSpc>
              <a:spcBef>
                <a:spcPts val="0"/>
              </a:spcBef>
              <a:buNone/>
            </a:pPr>
            <a:r>
              <a:rPr lang="zh-TW" altLang="en-US" sz="3600" b="0" dirty="0">
                <a:latin typeface="標楷體" panose="03000509000000000000" pitchFamily="65" charset="-120"/>
              </a:rPr>
              <a:t> </a:t>
            </a:r>
            <a:r>
              <a:rPr lang="zh-TW" altLang="en-US" sz="3600" b="0" dirty="0" smtClean="0">
                <a:latin typeface="標楷體" panose="03000509000000000000" pitchFamily="65" charset="-120"/>
              </a:rPr>
              <a:t> 單獨</a:t>
            </a:r>
            <a:r>
              <a:rPr lang="zh-TW" altLang="en-US" sz="3600" b="0" dirty="0">
                <a:latin typeface="標楷體" panose="03000509000000000000" pitchFamily="65" charset="-120"/>
              </a:rPr>
              <a:t>發布或列為作戰計畫之附件，均以</a:t>
            </a:r>
            <a:r>
              <a:rPr lang="zh-TW" altLang="en-US" sz="3600" b="0" dirty="0" smtClean="0">
                <a:latin typeface="標楷體" panose="03000509000000000000" pitchFamily="65" charset="-120"/>
              </a:rPr>
              <a:t>支</a:t>
            </a:r>
            <a:endParaRPr lang="en-US" altLang="zh-TW" sz="3600" b="0" dirty="0" smtClean="0">
              <a:latin typeface="標楷體" panose="03000509000000000000" pitchFamily="65" charset="-120"/>
            </a:endParaRPr>
          </a:p>
          <a:p>
            <a:pPr>
              <a:lnSpc>
                <a:spcPts val="4000"/>
              </a:lnSpc>
              <a:spcBef>
                <a:spcPts val="0"/>
              </a:spcBef>
              <a:buNone/>
            </a:pPr>
            <a:r>
              <a:rPr lang="zh-TW" altLang="en-US" sz="3600" b="0" dirty="0">
                <a:latin typeface="標楷體" panose="03000509000000000000" pitchFamily="65" charset="-120"/>
              </a:rPr>
              <a:t> </a:t>
            </a:r>
            <a:r>
              <a:rPr lang="zh-TW" altLang="en-US" sz="3600" b="0" dirty="0" smtClean="0">
                <a:latin typeface="標楷體" panose="03000509000000000000" pitchFamily="65" charset="-120"/>
              </a:rPr>
              <a:t> 持</a:t>
            </a:r>
            <a:r>
              <a:rPr lang="zh-TW" altLang="en-US" sz="3600" b="0" dirty="0">
                <a:latin typeface="標楷體" panose="03000509000000000000" pitchFamily="65" charset="-120"/>
              </a:rPr>
              <a:t>作戰計畫達成目標為準</a:t>
            </a:r>
            <a:r>
              <a:rPr lang="zh-TW" altLang="en-US" sz="3600" b="0" dirty="0" smtClean="0">
                <a:latin typeface="標楷體" panose="03000509000000000000" pitchFamily="65" charset="-120"/>
              </a:rPr>
              <a:t>。</a:t>
            </a:r>
            <a:endParaRPr lang="en-US" altLang="zh-TW" sz="3600" b="0" dirty="0" smtClean="0">
              <a:latin typeface="標楷體" panose="03000509000000000000" pitchFamily="65" charset="-120"/>
            </a:endParaRPr>
          </a:p>
          <a:p>
            <a:pPr>
              <a:lnSpc>
                <a:spcPts val="4000"/>
              </a:lnSpc>
              <a:spcBef>
                <a:spcPts val="0"/>
              </a:spcBef>
              <a:buNone/>
            </a:pPr>
            <a:r>
              <a:rPr lang="en-US" altLang="zh-TW" sz="3600" b="0" dirty="0" smtClean="0">
                <a:solidFill>
                  <a:srgbClr val="0000FF"/>
                </a:solidFill>
                <a:latin typeface="標楷體" panose="03000509000000000000" pitchFamily="65" charset="-120"/>
              </a:rPr>
              <a:t>4.</a:t>
            </a:r>
            <a:r>
              <a:rPr lang="zh-TW" altLang="en-US" sz="3600" b="0" dirty="0">
                <a:solidFill>
                  <a:srgbClr val="0000FF"/>
                </a:solidFill>
                <a:latin typeface="標楷體" panose="03000509000000000000" pitchFamily="65" charset="-120"/>
              </a:rPr>
              <a:t>備用計畫</a:t>
            </a:r>
          </a:p>
        </p:txBody>
      </p:sp>
      <p:sp>
        <p:nvSpPr>
          <p:cNvPr id="5" name="Rectangle 4"/>
          <p:cNvSpPr>
            <a:spLocks noChangeArrowheads="1"/>
          </p:cNvSpPr>
          <p:nvPr/>
        </p:nvSpPr>
        <p:spPr bwMode="auto">
          <a:xfrm>
            <a:off x="881590" y="188913"/>
            <a:ext cx="756084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FontTx/>
              <a:buNone/>
            </a:pPr>
            <a:r>
              <a:rPr lang="zh-TW" altLang="en-US" sz="4000" b="0" dirty="0">
                <a:latin typeface="標楷體" panose="03000509000000000000" pitchFamily="65" charset="-120"/>
              </a:rPr>
              <a:t>計畫分類</a:t>
            </a:r>
          </a:p>
        </p:txBody>
      </p:sp>
      <p:sp>
        <p:nvSpPr>
          <p:cNvPr id="6"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48</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353744570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881591" y="1268760"/>
            <a:ext cx="7560840" cy="5055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nSpc>
                <a:spcPts val="4300"/>
              </a:lnSpc>
              <a:spcBef>
                <a:spcPts val="0"/>
              </a:spcBef>
              <a:buNone/>
            </a:pPr>
            <a:r>
              <a:rPr lang="zh-TW" altLang="en-US" sz="3600" b="0" dirty="0">
                <a:solidFill>
                  <a:srgbClr val="0000FF"/>
                </a:solidFill>
                <a:latin typeface="標楷體" panose="03000509000000000000" pitchFamily="65" charset="-120"/>
              </a:rPr>
              <a:t>特定</a:t>
            </a:r>
            <a:r>
              <a:rPr lang="zh-TW" altLang="en-US" sz="3600" b="0" dirty="0" smtClean="0">
                <a:solidFill>
                  <a:srgbClr val="0000FF"/>
                </a:solidFill>
                <a:latin typeface="標楷體" panose="03000509000000000000" pitchFamily="65" charset="-120"/>
              </a:rPr>
              <a:t>計畫</a:t>
            </a:r>
            <a:r>
              <a:rPr lang="zh-TW" altLang="en-US" sz="3600" b="0" dirty="0" smtClean="0">
                <a:latin typeface="標楷體" panose="03000509000000000000" pitchFamily="65" charset="-120"/>
              </a:rPr>
              <a:t>：</a:t>
            </a:r>
            <a:endParaRPr lang="en-US" altLang="zh-TW" sz="3600" b="0" dirty="0" smtClean="0">
              <a:latin typeface="標楷體" panose="03000509000000000000" pitchFamily="65" charset="-120"/>
            </a:endParaRPr>
          </a:p>
          <a:p>
            <a:pPr>
              <a:lnSpc>
                <a:spcPts val="4300"/>
              </a:lnSpc>
              <a:spcBef>
                <a:spcPts val="0"/>
              </a:spcBef>
              <a:buNone/>
            </a:pPr>
            <a:r>
              <a:rPr lang="en-US" altLang="zh-TW" sz="3600" b="0" dirty="0" smtClean="0">
                <a:latin typeface="標楷體" panose="03000509000000000000" pitchFamily="65" charset="-120"/>
              </a:rPr>
              <a:t>1.</a:t>
            </a:r>
            <a:r>
              <a:rPr lang="zh-TW" altLang="en-US" sz="3600" b="0" dirty="0"/>
              <a:t>情報</a:t>
            </a:r>
            <a:r>
              <a:rPr lang="zh-TW" altLang="en-US" sz="3600" b="0" dirty="0" smtClean="0"/>
              <a:t>計畫</a:t>
            </a:r>
            <a:r>
              <a:rPr lang="zh-TW" altLang="en-US" sz="3600" b="0" dirty="0">
                <a:latin typeface="標楷體" panose="03000509000000000000" pitchFamily="65" charset="-120"/>
              </a:rPr>
              <a:t>　</a:t>
            </a:r>
            <a:r>
              <a:rPr lang="zh-TW" altLang="en-US" sz="3600" b="0" dirty="0" smtClean="0">
                <a:latin typeface="標楷體" panose="03000509000000000000" pitchFamily="65" charset="-120"/>
              </a:rPr>
              <a:t>　　　　</a:t>
            </a:r>
            <a:r>
              <a:rPr lang="en-US" altLang="zh-TW" sz="3600" b="0" dirty="0" smtClean="0">
                <a:latin typeface="標楷體" panose="03000509000000000000" pitchFamily="65" charset="-120"/>
              </a:rPr>
              <a:t>2.</a:t>
            </a:r>
            <a:r>
              <a:rPr lang="zh-TW" altLang="en-US" sz="3600" b="0" dirty="0">
                <a:latin typeface="標楷體" panose="03000509000000000000" pitchFamily="65" charset="-120"/>
              </a:rPr>
              <a:t>人事</a:t>
            </a:r>
            <a:r>
              <a:rPr lang="zh-TW" altLang="en-US" sz="3600" b="0" dirty="0" smtClean="0">
                <a:latin typeface="標楷體" panose="03000509000000000000" pitchFamily="65" charset="-120"/>
              </a:rPr>
              <a:t>計畫</a:t>
            </a:r>
            <a:endParaRPr lang="zh-TW" altLang="en-US" sz="3600" b="0" dirty="0">
              <a:latin typeface="標楷體" panose="03000509000000000000" pitchFamily="65" charset="-120"/>
            </a:endParaRPr>
          </a:p>
          <a:p>
            <a:pPr>
              <a:lnSpc>
                <a:spcPts val="4300"/>
              </a:lnSpc>
              <a:spcBef>
                <a:spcPts val="0"/>
              </a:spcBef>
              <a:buNone/>
            </a:pPr>
            <a:r>
              <a:rPr lang="en-US" altLang="zh-TW" sz="3600" b="0" dirty="0" smtClean="0">
                <a:latin typeface="標楷體" panose="03000509000000000000" pitchFamily="65" charset="-120"/>
              </a:rPr>
              <a:t>3.</a:t>
            </a:r>
            <a:r>
              <a:rPr lang="zh-TW" altLang="en-US" sz="3600" b="0" dirty="0">
                <a:latin typeface="標楷體" panose="03000509000000000000" pitchFamily="65" charset="-120"/>
              </a:rPr>
              <a:t>後勤</a:t>
            </a:r>
            <a:r>
              <a:rPr lang="zh-TW" altLang="en-US" sz="3600" b="0" dirty="0" smtClean="0">
                <a:latin typeface="標楷體" panose="03000509000000000000" pitchFamily="65" charset="-120"/>
              </a:rPr>
              <a:t>計畫　　　</a:t>
            </a:r>
            <a:r>
              <a:rPr lang="zh-TW" altLang="en-US" sz="3600" b="0" dirty="0">
                <a:latin typeface="標楷體" panose="03000509000000000000" pitchFamily="65" charset="-120"/>
              </a:rPr>
              <a:t>　</a:t>
            </a:r>
            <a:r>
              <a:rPr lang="zh-TW" altLang="en-US" sz="3600" b="0" dirty="0" smtClean="0">
                <a:latin typeface="標楷體" panose="03000509000000000000" pitchFamily="65" charset="-120"/>
              </a:rPr>
              <a:t>　</a:t>
            </a:r>
            <a:r>
              <a:rPr lang="en-US" altLang="zh-TW" sz="3600" b="0" dirty="0" smtClean="0">
                <a:latin typeface="標楷體" panose="03000509000000000000" pitchFamily="65" charset="-120"/>
              </a:rPr>
              <a:t>4.</a:t>
            </a:r>
            <a:r>
              <a:rPr lang="zh-TW" altLang="en-US" sz="3600" b="0" dirty="0">
                <a:latin typeface="標楷體" panose="03000509000000000000" pitchFamily="65" charset="-120"/>
              </a:rPr>
              <a:t>政戰</a:t>
            </a:r>
            <a:r>
              <a:rPr lang="zh-TW" altLang="en-US" sz="3600" b="0" dirty="0" smtClean="0">
                <a:latin typeface="標楷體" panose="03000509000000000000" pitchFamily="65" charset="-120"/>
              </a:rPr>
              <a:t>計畫</a:t>
            </a:r>
            <a:endParaRPr lang="en-US" altLang="zh-TW" sz="3600" b="0" dirty="0">
              <a:latin typeface="標楷體" panose="03000509000000000000" pitchFamily="65" charset="-120"/>
            </a:endParaRPr>
          </a:p>
          <a:p>
            <a:pPr>
              <a:lnSpc>
                <a:spcPts val="4300"/>
              </a:lnSpc>
              <a:spcBef>
                <a:spcPts val="0"/>
              </a:spcBef>
              <a:buNone/>
            </a:pPr>
            <a:r>
              <a:rPr lang="en-US" altLang="zh-TW" sz="3600" b="0" dirty="0" smtClean="0">
                <a:latin typeface="標楷體" panose="03000509000000000000" pitchFamily="65" charset="-120"/>
              </a:rPr>
              <a:t>5.</a:t>
            </a:r>
            <a:r>
              <a:rPr lang="zh-TW" altLang="en-US" sz="3600" b="0" dirty="0">
                <a:latin typeface="標楷體" panose="03000509000000000000" pitchFamily="65" charset="-120"/>
              </a:rPr>
              <a:t>通信電子資訊</a:t>
            </a:r>
            <a:r>
              <a:rPr lang="zh-TW" altLang="en-US" sz="3600" b="0" dirty="0" smtClean="0">
                <a:latin typeface="標楷體" panose="03000509000000000000" pitchFamily="65" charset="-120"/>
              </a:rPr>
              <a:t>計畫</a:t>
            </a:r>
            <a:r>
              <a:rPr lang="zh-TW" altLang="en-US" sz="3600" b="0" dirty="0">
                <a:latin typeface="標楷體" panose="03000509000000000000" pitchFamily="65" charset="-120"/>
              </a:rPr>
              <a:t>　</a:t>
            </a:r>
            <a:r>
              <a:rPr lang="en-US" altLang="zh-TW" sz="3600" b="0" dirty="0" smtClean="0">
                <a:latin typeface="標楷體" panose="03000509000000000000" pitchFamily="65" charset="-120"/>
              </a:rPr>
              <a:t>6.</a:t>
            </a:r>
            <a:r>
              <a:rPr lang="zh-TW" altLang="en-US" sz="3600" b="0" dirty="0">
                <a:latin typeface="標楷體" panose="03000509000000000000" pitchFamily="65" charset="-120"/>
              </a:rPr>
              <a:t>電子戰</a:t>
            </a:r>
            <a:r>
              <a:rPr lang="zh-TW" altLang="en-US" sz="3600" b="0" dirty="0" smtClean="0">
                <a:latin typeface="標楷體" panose="03000509000000000000" pitchFamily="65" charset="-120"/>
              </a:rPr>
              <a:t>計畫</a:t>
            </a:r>
            <a:endParaRPr lang="en-US" altLang="zh-TW" sz="3600" b="0" dirty="0" smtClean="0">
              <a:latin typeface="標楷體" panose="03000509000000000000" pitchFamily="65" charset="-120"/>
            </a:endParaRPr>
          </a:p>
          <a:p>
            <a:pPr>
              <a:lnSpc>
                <a:spcPts val="4300"/>
              </a:lnSpc>
              <a:spcBef>
                <a:spcPts val="0"/>
              </a:spcBef>
              <a:buNone/>
            </a:pPr>
            <a:r>
              <a:rPr lang="en-US" altLang="zh-TW" sz="3600" b="0" dirty="0" smtClean="0">
                <a:latin typeface="標楷體" panose="03000509000000000000" pitchFamily="65" charset="-120"/>
              </a:rPr>
              <a:t>7.</a:t>
            </a:r>
            <a:r>
              <a:rPr lang="zh-TW" altLang="en-US" sz="3600" b="0" dirty="0">
                <a:latin typeface="標楷體" panose="03000509000000000000" pitchFamily="65" charset="-120"/>
              </a:rPr>
              <a:t>電腦網路安全防護</a:t>
            </a:r>
            <a:r>
              <a:rPr lang="zh-TW" altLang="en-US" sz="3600" b="0" dirty="0" smtClean="0">
                <a:latin typeface="標楷體" panose="03000509000000000000" pitchFamily="65" charset="-120"/>
              </a:rPr>
              <a:t>計畫</a:t>
            </a:r>
            <a:endParaRPr lang="en-US" altLang="zh-TW" sz="3600" b="0" dirty="0" smtClean="0">
              <a:latin typeface="標楷體" panose="03000509000000000000" pitchFamily="65" charset="-120"/>
            </a:endParaRPr>
          </a:p>
          <a:p>
            <a:pPr>
              <a:lnSpc>
                <a:spcPts val="4300"/>
              </a:lnSpc>
              <a:spcBef>
                <a:spcPts val="0"/>
              </a:spcBef>
              <a:buNone/>
            </a:pPr>
            <a:r>
              <a:rPr lang="zh-TW" altLang="en-US" sz="3600" b="0" dirty="0">
                <a:solidFill>
                  <a:srgbClr val="0000FF"/>
                </a:solidFill>
                <a:latin typeface="標楷體" panose="03000509000000000000" pitchFamily="65" charset="-120"/>
              </a:rPr>
              <a:t>備用</a:t>
            </a:r>
            <a:r>
              <a:rPr lang="zh-TW" altLang="en-US" sz="3600" b="0" dirty="0" smtClean="0">
                <a:solidFill>
                  <a:srgbClr val="0000FF"/>
                </a:solidFill>
                <a:latin typeface="標楷體" panose="03000509000000000000" pitchFamily="65" charset="-120"/>
              </a:rPr>
              <a:t>計畫</a:t>
            </a:r>
            <a:r>
              <a:rPr lang="zh-TW" altLang="en-US" sz="3600" b="0" dirty="0" smtClean="0">
                <a:latin typeface="標楷體" panose="03000509000000000000" pitchFamily="65" charset="-120"/>
              </a:rPr>
              <a:t>：</a:t>
            </a:r>
            <a:endParaRPr lang="en-US" altLang="zh-TW" sz="3600" b="0" dirty="0" smtClean="0">
              <a:latin typeface="標楷體" panose="03000509000000000000" pitchFamily="65" charset="-120"/>
            </a:endParaRPr>
          </a:p>
          <a:p>
            <a:pPr>
              <a:lnSpc>
                <a:spcPts val="4300"/>
              </a:lnSpc>
              <a:spcBef>
                <a:spcPts val="0"/>
              </a:spcBef>
              <a:buNone/>
            </a:pPr>
            <a:r>
              <a:rPr lang="zh-TW" altLang="en-US" sz="3600" b="0" dirty="0" smtClean="0">
                <a:latin typeface="標楷體" panose="03000509000000000000" pitchFamily="65" charset="-120"/>
              </a:rPr>
              <a:t>備用</a:t>
            </a:r>
            <a:r>
              <a:rPr lang="zh-TW" altLang="en-US" sz="3600" b="0" dirty="0">
                <a:latin typeface="標楷體" panose="03000509000000000000" pitchFamily="65" charset="-120"/>
              </a:rPr>
              <a:t>計畫為預防意外事故，致原定之作戰計畫無法實施時，而策定之備用方案</a:t>
            </a:r>
            <a:r>
              <a:rPr lang="zh-TW" altLang="en-US" sz="3600" b="0" dirty="0" smtClean="0">
                <a:latin typeface="標楷體" panose="03000509000000000000" pitchFamily="65" charset="-120"/>
              </a:rPr>
              <a:t>。</a:t>
            </a:r>
            <a:endParaRPr lang="zh-TW" altLang="en-US" sz="3600" b="0" dirty="0">
              <a:latin typeface="標楷體" panose="03000509000000000000" pitchFamily="65" charset="-120"/>
            </a:endParaRPr>
          </a:p>
        </p:txBody>
      </p:sp>
      <p:sp>
        <p:nvSpPr>
          <p:cNvPr id="4" name="Rectangle 4"/>
          <p:cNvSpPr>
            <a:spLocks noChangeArrowheads="1"/>
          </p:cNvSpPr>
          <p:nvPr/>
        </p:nvSpPr>
        <p:spPr bwMode="auto">
          <a:xfrm>
            <a:off x="881590" y="188913"/>
            <a:ext cx="756084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FontTx/>
              <a:buNone/>
            </a:pPr>
            <a:r>
              <a:rPr lang="zh-TW" altLang="en-US" sz="4000" b="0" dirty="0">
                <a:latin typeface="標楷體" panose="03000509000000000000" pitchFamily="65" charset="-120"/>
              </a:rPr>
              <a:t>計畫分類</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49</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16746291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206515" y="1268760"/>
            <a:ext cx="5420097" cy="508556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indent="-446088" algn="just" eaLnBrk="1">
              <a:lnSpc>
                <a:spcPts val="4300"/>
              </a:lnSpc>
              <a:spcBef>
                <a:spcPct val="0"/>
              </a:spcBef>
              <a:buNone/>
              <a:defRPr/>
            </a:pPr>
            <a:r>
              <a:rPr kumimoji="0" lang="zh-TW" altLang="en-US" sz="3600" b="0" kern="0" dirty="0">
                <a:solidFill>
                  <a:srgbClr val="FFFF00"/>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smtClean="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計畫</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作為階段</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：依「</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軍事決心策定程序</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(Military Decision Making </a:t>
            </a:r>
            <a:r>
              <a:rPr kumimoji="0" lang="en-US" altLang="zh-TW" sz="3600" b="0" kern="0" dirty="0" err="1"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Process,</a:t>
            </a:r>
            <a:r>
              <a:rPr kumimoji="0" lang="en-US" altLang="zh-TW" sz="3600" b="0" u="sng" kern="0" dirty="0" err="1">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MDMP</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之</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作業步驟</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始於</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受領任務</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迄策頒</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計畫</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命令</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止</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，旨在</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尋求最佳行動方案</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，完成作戰計畫</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命令</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29984" y="2208518"/>
            <a:ext cx="3356866" cy="2980295"/>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2" name="矩形 1"/>
          <p:cNvSpPr/>
          <p:nvPr/>
        </p:nvSpPr>
        <p:spPr>
          <a:xfrm>
            <a:off x="6687235" y="5188813"/>
            <a:ext cx="1723549" cy="461665"/>
          </a:xfrm>
          <a:prstGeom prst="rect">
            <a:avLst/>
          </a:prstGeom>
        </p:spPr>
        <p:txBody>
          <a:bodyPr wrap="none">
            <a:spAutoFit/>
          </a:bodyPr>
          <a:lstStyle/>
          <a:p>
            <a:r>
              <a:rPr kumimoji="0" lang="zh-TW" altLang="en-US" sz="2400" b="0" kern="0" dirty="0" smtClean="0">
                <a:solidFill>
                  <a:schemeClr val="tx1"/>
                </a:solidFill>
                <a:ea typeface="標楷體" panose="03000509000000000000" pitchFamily="65" charset="-120"/>
                <a:cs typeface="Times New Roman" panose="02020603050405020304" pitchFamily="18" charset="0"/>
                <a:sym typeface="Wingdings 3" pitchFamily="18" charset="2"/>
              </a:rPr>
              <a:t>階段示意圖</a:t>
            </a:r>
            <a:endParaRPr lang="zh-TW" altLang="en-US" sz="2400" dirty="0">
              <a:solidFill>
                <a:schemeClr val="tx1"/>
              </a:solidFill>
            </a:endParaRPr>
          </a:p>
        </p:txBody>
      </p:sp>
      <p:sp>
        <p:nvSpPr>
          <p:cNvPr id="6"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FontTx/>
              <a:buNone/>
            </a:pPr>
            <a:r>
              <a:rPr lang="zh-TW" altLang="en-US" sz="4000" b="0" dirty="0">
                <a:latin typeface="Verdana" pitchFamily="34" charset="0"/>
              </a:rPr>
              <a:t>程序階段與目的</a:t>
            </a:r>
            <a:endParaRPr lang="zh-TW" altLang="en-US" sz="4800" b="0" dirty="0">
              <a:latin typeface="Verdana" pitchFamily="34" charset="0"/>
            </a:endParaRPr>
          </a:p>
        </p:txBody>
      </p:sp>
      <p:sp>
        <p:nvSpPr>
          <p:cNvPr id="8"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5</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14230210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566555" y="1276836"/>
            <a:ext cx="8010890" cy="3952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just">
              <a:lnSpc>
                <a:spcPts val="4300"/>
              </a:lnSpc>
              <a:spcBef>
                <a:spcPts val="0"/>
              </a:spcBef>
              <a:buNone/>
            </a:pPr>
            <a:r>
              <a:rPr lang="zh-TW" altLang="en-US" sz="3600" b="0" dirty="0" smtClean="0">
                <a:latin typeface="標楷體" panose="03000509000000000000" pitchFamily="65" charset="-120"/>
              </a:rPr>
              <a:t>一、計畫</a:t>
            </a:r>
            <a:r>
              <a:rPr lang="zh-TW" altLang="en-US" sz="3600" b="0" dirty="0">
                <a:latin typeface="標楷體" panose="03000509000000000000" pitchFamily="65" charset="-120"/>
              </a:rPr>
              <a:t>作為之依據：</a:t>
            </a:r>
            <a:endParaRPr lang="en-US" altLang="zh-TW" sz="3600" b="0" dirty="0" smtClean="0">
              <a:latin typeface="標楷體" panose="03000509000000000000" pitchFamily="65" charset="-120"/>
            </a:endParaRPr>
          </a:p>
          <a:p>
            <a:pPr algn="just">
              <a:lnSpc>
                <a:spcPts val="4300"/>
              </a:lnSpc>
              <a:spcBef>
                <a:spcPts val="0"/>
              </a:spcBef>
              <a:buNone/>
            </a:pPr>
            <a:r>
              <a:rPr lang="zh-TW" altLang="en-US" sz="3600" b="0" dirty="0"/>
              <a:t>　</a:t>
            </a:r>
            <a:r>
              <a:rPr lang="en-US" altLang="zh-TW" sz="3600" b="0" dirty="0" smtClean="0"/>
              <a:t>1</a:t>
            </a:r>
            <a:r>
              <a:rPr lang="en-US" altLang="zh-TW" sz="3600" b="0" dirty="0"/>
              <a:t>.</a:t>
            </a:r>
            <a:r>
              <a:rPr lang="zh-TW" altLang="en-US" sz="3600" b="0" dirty="0">
                <a:solidFill>
                  <a:srgbClr val="0000FF"/>
                </a:solidFill>
              </a:rPr>
              <a:t>以指揮官之決心為基礎</a:t>
            </a:r>
            <a:r>
              <a:rPr lang="zh-TW" altLang="en-US" sz="3600" b="0" dirty="0"/>
              <a:t>。</a:t>
            </a:r>
          </a:p>
          <a:p>
            <a:pPr algn="just">
              <a:lnSpc>
                <a:spcPts val="4300"/>
              </a:lnSpc>
              <a:spcBef>
                <a:spcPts val="0"/>
              </a:spcBef>
              <a:buNone/>
            </a:pPr>
            <a:r>
              <a:rPr lang="zh-TW" altLang="en-US" sz="3600" b="0" dirty="0" smtClean="0"/>
              <a:t>　</a:t>
            </a:r>
            <a:r>
              <a:rPr lang="en-US" altLang="zh-TW" sz="3600" b="0" dirty="0" smtClean="0"/>
              <a:t>2</a:t>
            </a:r>
            <a:r>
              <a:rPr lang="en-US" altLang="zh-TW" sz="3600" b="0" dirty="0"/>
              <a:t>.</a:t>
            </a:r>
            <a:r>
              <a:rPr lang="zh-TW" altLang="en-US" sz="3600" b="0" dirty="0"/>
              <a:t>上級之通信電子資訊計畫，與</a:t>
            </a:r>
            <a:r>
              <a:rPr lang="zh-TW" altLang="en-US" sz="3600" b="0" dirty="0" smtClean="0"/>
              <a:t>本部</a:t>
            </a:r>
            <a:endParaRPr lang="en-US" altLang="zh-TW" sz="3600" b="0" dirty="0" smtClean="0"/>
          </a:p>
          <a:p>
            <a:pPr algn="just">
              <a:lnSpc>
                <a:spcPts val="4300"/>
              </a:lnSpc>
              <a:spcBef>
                <a:spcPts val="0"/>
              </a:spcBef>
              <a:buNone/>
            </a:pPr>
            <a:r>
              <a:rPr lang="zh-TW" altLang="en-US" sz="3600" b="0" dirty="0"/>
              <a:t>　 </a:t>
            </a:r>
            <a:r>
              <a:rPr lang="zh-TW" altLang="en-US" sz="3600" b="0" dirty="0" smtClean="0"/>
              <a:t>  隊有關之</a:t>
            </a:r>
            <a:r>
              <a:rPr lang="zh-TW" altLang="en-US" sz="3600" b="0" dirty="0"/>
              <a:t>事項。</a:t>
            </a:r>
          </a:p>
          <a:p>
            <a:pPr algn="just">
              <a:lnSpc>
                <a:spcPts val="4300"/>
              </a:lnSpc>
              <a:spcBef>
                <a:spcPts val="0"/>
              </a:spcBef>
              <a:buNone/>
            </a:pPr>
            <a:r>
              <a:rPr lang="zh-TW" altLang="en-US" sz="3600" b="0" dirty="0" smtClean="0"/>
              <a:t>　</a:t>
            </a:r>
            <a:r>
              <a:rPr lang="en-US" altLang="zh-TW" sz="3600" b="0" dirty="0" smtClean="0"/>
              <a:t>3</a:t>
            </a:r>
            <a:r>
              <a:rPr lang="en-US" altLang="zh-TW" sz="3600" b="0" dirty="0"/>
              <a:t>.</a:t>
            </a:r>
            <a:r>
              <a:rPr lang="zh-TW" altLang="en-US" sz="3600" b="0" dirty="0">
                <a:solidFill>
                  <a:srgbClr val="0000FF"/>
                </a:solidFill>
              </a:rPr>
              <a:t>以指揮官認可之通信電子資訊</a:t>
            </a:r>
            <a:r>
              <a:rPr lang="zh-TW" altLang="en-US" sz="3600" b="0" dirty="0" smtClean="0">
                <a:solidFill>
                  <a:srgbClr val="0000FF"/>
                </a:solidFill>
              </a:rPr>
              <a:t>判斷</a:t>
            </a:r>
            <a:endParaRPr lang="en-US" altLang="zh-TW" sz="3600" b="0" dirty="0" smtClean="0">
              <a:solidFill>
                <a:srgbClr val="0000FF"/>
              </a:solidFill>
            </a:endParaRPr>
          </a:p>
          <a:p>
            <a:pPr algn="just">
              <a:lnSpc>
                <a:spcPts val="4300"/>
              </a:lnSpc>
              <a:spcBef>
                <a:spcPts val="0"/>
              </a:spcBef>
              <a:buNone/>
            </a:pPr>
            <a:r>
              <a:rPr lang="en-US" altLang="zh-TW" sz="3600" b="0" dirty="0">
                <a:solidFill>
                  <a:srgbClr val="0000FF"/>
                </a:solidFill>
              </a:rPr>
              <a:t> </a:t>
            </a:r>
            <a:r>
              <a:rPr lang="en-US" altLang="zh-TW" sz="3600" b="0" dirty="0" smtClean="0">
                <a:solidFill>
                  <a:srgbClr val="0000FF"/>
                </a:solidFill>
              </a:rPr>
              <a:t>  </a:t>
            </a:r>
            <a:r>
              <a:rPr lang="zh-TW" altLang="en-US" sz="3600" b="0" dirty="0" smtClean="0">
                <a:solidFill>
                  <a:srgbClr val="0000FF"/>
                </a:solidFill>
              </a:rPr>
              <a:t>　第五段結論</a:t>
            </a:r>
            <a:r>
              <a:rPr lang="zh-TW" altLang="en-US" sz="3600" b="0" dirty="0">
                <a:solidFill>
                  <a:srgbClr val="0000FF"/>
                </a:solidFill>
              </a:rPr>
              <a:t>為依據</a:t>
            </a:r>
            <a:r>
              <a:rPr lang="zh-TW" altLang="en-US" sz="3600" b="0" dirty="0"/>
              <a:t>，擴大充實，</a:t>
            </a:r>
            <a:r>
              <a:rPr lang="zh-TW" altLang="en-US" sz="3600" b="0" dirty="0" smtClean="0"/>
              <a:t>而</a:t>
            </a:r>
            <a:endParaRPr lang="en-US" altLang="zh-TW" sz="3600" b="0" dirty="0" smtClean="0"/>
          </a:p>
          <a:p>
            <a:pPr algn="just">
              <a:lnSpc>
                <a:spcPts val="4300"/>
              </a:lnSpc>
              <a:spcBef>
                <a:spcPts val="0"/>
              </a:spcBef>
              <a:buNone/>
            </a:pPr>
            <a:r>
              <a:rPr lang="zh-TW" altLang="en-US" sz="3600" b="0" dirty="0"/>
              <a:t>　</a:t>
            </a:r>
            <a:r>
              <a:rPr lang="en-US" altLang="zh-TW" sz="3600" b="0" dirty="0" smtClean="0"/>
              <a:t>   </a:t>
            </a:r>
            <a:r>
              <a:rPr lang="zh-TW" altLang="en-US" sz="3600" b="0" dirty="0" smtClean="0"/>
              <a:t>成為</a:t>
            </a:r>
            <a:r>
              <a:rPr lang="zh-TW" altLang="en-US" sz="3600" b="0" dirty="0"/>
              <a:t>計畫</a:t>
            </a:r>
            <a:r>
              <a:rPr lang="zh-TW" altLang="en-US" sz="3600" b="0" dirty="0" smtClean="0"/>
              <a:t>。</a:t>
            </a:r>
            <a:endParaRPr lang="en-US" altLang="zh-TW" sz="3600" b="0" dirty="0" smtClean="0"/>
          </a:p>
        </p:txBody>
      </p:sp>
      <p:sp>
        <p:nvSpPr>
          <p:cNvPr id="4" name="Rectangle 4"/>
          <p:cNvSpPr>
            <a:spLocks noChangeArrowheads="1"/>
          </p:cNvSpPr>
          <p:nvPr/>
        </p:nvSpPr>
        <p:spPr bwMode="auto">
          <a:xfrm>
            <a:off x="881590" y="188913"/>
            <a:ext cx="756084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None/>
            </a:pPr>
            <a:r>
              <a:rPr lang="zh-TW" altLang="en-US" sz="4000" b="0" dirty="0" smtClean="0">
                <a:latin typeface="標楷體" panose="03000509000000000000" pitchFamily="65" charset="-120"/>
              </a:rPr>
              <a:t>計畫</a:t>
            </a:r>
            <a:r>
              <a:rPr lang="zh-TW" altLang="en-US" sz="4000" b="0" dirty="0">
                <a:latin typeface="標楷體" panose="03000509000000000000" pitchFamily="65" charset="-120"/>
              </a:rPr>
              <a:t>作為要領</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50</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205156255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386535" y="1267398"/>
            <a:ext cx="8415935" cy="5350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just">
              <a:lnSpc>
                <a:spcPts val="4100"/>
              </a:lnSpc>
              <a:spcBef>
                <a:spcPts val="0"/>
              </a:spcBef>
              <a:buNone/>
            </a:pPr>
            <a:r>
              <a:rPr lang="zh-TW" altLang="en-US" sz="3600" b="0" dirty="0" smtClean="0">
                <a:latin typeface="標楷體" panose="03000509000000000000" pitchFamily="65" charset="-120"/>
              </a:rPr>
              <a:t>二、計畫</a:t>
            </a:r>
            <a:r>
              <a:rPr lang="zh-TW" altLang="en-US" sz="3600" b="0" dirty="0">
                <a:latin typeface="標楷體" panose="03000509000000000000" pitchFamily="65" charset="-120"/>
              </a:rPr>
              <a:t>作為期間之協調：</a:t>
            </a:r>
            <a:endParaRPr lang="en-US" altLang="zh-TW" sz="3600" b="0" dirty="0" smtClean="0">
              <a:latin typeface="標楷體" panose="03000509000000000000" pitchFamily="65" charset="-120"/>
            </a:endParaRPr>
          </a:p>
          <a:p>
            <a:pPr algn="just">
              <a:lnSpc>
                <a:spcPts val="4100"/>
              </a:lnSpc>
              <a:spcBef>
                <a:spcPts val="0"/>
              </a:spcBef>
              <a:buNone/>
            </a:pPr>
            <a:r>
              <a:rPr lang="en-US" altLang="zh-TW" sz="3600" b="0" dirty="0"/>
              <a:t>1.</a:t>
            </a:r>
            <a:r>
              <a:rPr lang="zh-TW" altLang="en-US" sz="3600" b="0" dirty="0">
                <a:solidFill>
                  <a:srgbClr val="0000FF"/>
                </a:solidFill>
              </a:rPr>
              <a:t>通信電子資訊計畫必須配合作戰計畫有關行動之一切通信需求</a:t>
            </a:r>
            <a:r>
              <a:rPr lang="zh-TW" altLang="en-US" sz="3600" b="0" dirty="0"/>
              <a:t>，俾達到通信支援之目的，並須同時完成之。</a:t>
            </a:r>
          </a:p>
          <a:p>
            <a:pPr algn="just">
              <a:lnSpc>
                <a:spcPts val="4100"/>
              </a:lnSpc>
              <a:spcBef>
                <a:spcPts val="0"/>
              </a:spcBef>
              <a:buNone/>
            </a:pPr>
            <a:r>
              <a:rPr lang="en-US" altLang="zh-TW" sz="3600" b="0" dirty="0"/>
              <a:t>2.</a:t>
            </a:r>
            <a:r>
              <a:rPr lang="zh-TW" altLang="en-US" sz="3600" b="0" dirty="0">
                <a:solidFill>
                  <a:srgbClr val="0000FF"/>
                </a:solidFill>
              </a:rPr>
              <a:t>通信電子資訊計畫能否與作戰計畫之行動配合一致</a:t>
            </a:r>
            <a:r>
              <a:rPr lang="zh-TW" altLang="en-US" sz="3600" b="0" dirty="0"/>
              <a:t>，端賴有關參謀之協調，故計畫在作為期間，</a:t>
            </a:r>
            <a:r>
              <a:rPr lang="zh-TW" altLang="en-US" sz="3600" b="0" dirty="0">
                <a:solidFill>
                  <a:srgbClr val="0000FF"/>
                </a:solidFill>
              </a:rPr>
              <a:t>應與有關參謀組</a:t>
            </a:r>
            <a:r>
              <a:rPr lang="zh-TW" altLang="en-US" sz="3600" b="0" dirty="0"/>
              <a:t>、</a:t>
            </a:r>
            <a:r>
              <a:rPr lang="zh-TW" altLang="en-US" sz="3600" b="0" dirty="0">
                <a:solidFill>
                  <a:srgbClr val="0000FF"/>
                </a:solidFill>
              </a:rPr>
              <a:t>上級</a:t>
            </a:r>
            <a:r>
              <a:rPr lang="zh-TW" altLang="en-US" sz="3600" b="0" dirty="0"/>
              <a:t>、</a:t>
            </a:r>
            <a:r>
              <a:rPr lang="zh-TW" altLang="en-US" sz="3600" b="0" dirty="0">
                <a:solidFill>
                  <a:srgbClr val="0000FF"/>
                </a:solidFill>
              </a:rPr>
              <a:t>下級</a:t>
            </a:r>
            <a:r>
              <a:rPr lang="zh-TW" altLang="en-US" sz="3600" b="0" dirty="0"/>
              <a:t>、</a:t>
            </a:r>
            <a:r>
              <a:rPr lang="zh-TW" altLang="en-US" sz="3600" b="0" dirty="0">
                <a:solidFill>
                  <a:srgbClr val="0000FF"/>
                </a:solidFill>
              </a:rPr>
              <a:t>友軍</a:t>
            </a:r>
            <a:r>
              <a:rPr lang="zh-TW" altLang="en-US" sz="3600" b="0" dirty="0"/>
              <a:t>，</a:t>
            </a:r>
            <a:r>
              <a:rPr lang="zh-TW" altLang="en-US" sz="3600" b="0" dirty="0">
                <a:solidFill>
                  <a:srgbClr val="0000FF"/>
                </a:solidFill>
              </a:rPr>
              <a:t>密切</a:t>
            </a:r>
            <a:r>
              <a:rPr lang="zh-TW" altLang="en-US" sz="3600" b="0" dirty="0" smtClean="0">
                <a:solidFill>
                  <a:srgbClr val="0000FF"/>
                </a:solidFill>
              </a:rPr>
              <a:t>聯</a:t>
            </a:r>
            <a:r>
              <a:rPr lang="zh-TW" altLang="en-US" sz="3600" b="0" dirty="0">
                <a:solidFill>
                  <a:srgbClr val="0000FF"/>
                </a:solidFill>
              </a:rPr>
              <a:t>繫</a:t>
            </a:r>
            <a:r>
              <a:rPr lang="zh-TW" altLang="en-US" sz="3600" b="0" dirty="0" smtClean="0">
                <a:solidFill>
                  <a:srgbClr val="0000FF"/>
                </a:solidFill>
              </a:rPr>
              <a:t>協調</a:t>
            </a:r>
            <a:r>
              <a:rPr lang="zh-TW" altLang="en-US" sz="3600" b="0" dirty="0" smtClean="0"/>
              <a:t>，俾能</a:t>
            </a:r>
            <a:r>
              <a:rPr lang="zh-TW" altLang="en-US" sz="3600" b="0" dirty="0"/>
              <a:t>瞭解狀況與對通資電之需求，而達成通資支授之任務</a:t>
            </a:r>
            <a:r>
              <a:rPr lang="zh-TW" altLang="en-US" sz="3600" b="0" dirty="0" smtClean="0"/>
              <a:t>。</a:t>
            </a:r>
          </a:p>
        </p:txBody>
      </p:sp>
      <p:sp>
        <p:nvSpPr>
          <p:cNvPr id="4" name="Rectangle 4"/>
          <p:cNvSpPr>
            <a:spLocks noChangeArrowheads="1"/>
          </p:cNvSpPr>
          <p:nvPr/>
        </p:nvSpPr>
        <p:spPr bwMode="auto">
          <a:xfrm>
            <a:off x="881590" y="188913"/>
            <a:ext cx="756084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None/>
            </a:pPr>
            <a:r>
              <a:rPr lang="zh-TW" altLang="en-US" sz="4000" b="0" dirty="0" smtClean="0">
                <a:latin typeface="標楷體" panose="03000509000000000000" pitchFamily="65" charset="-120"/>
              </a:rPr>
              <a:t>計畫</a:t>
            </a:r>
            <a:r>
              <a:rPr lang="zh-TW" altLang="en-US" sz="4000" b="0" dirty="0">
                <a:latin typeface="標楷體" panose="03000509000000000000" pitchFamily="65" charset="-120"/>
              </a:rPr>
              <a:t>作為要領</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51</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124204423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476546" y="1280947"/>
            <a:ext cx="8550950" cy="49398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nSpc>
                <a:spcPts val="4200"/>
              </a:lnSpc>
              <a:spcBef>
                <a:spcPts val="0"/>
              </a:spcBef>
              <a:buNone/>
            </a:pPr>
            <a:r>
              <a:rPr lang="en-US" altLang="zh-TW" sz="3600" b="0" dirty="0" smtClean="0"/>
              <a:t>3.</a:t>
            </a:r>
            <a:r>
              <a:rPr lang="zh-TW" altLang="en-US" sz="3600" b="0" dirty="0" smtClean="0"/>
              <a:t>計畫作為期間：應協調之部門及事項</a:t>
            </a:r>
          </a:p>
          <a:p>
            <a:pPr>
              <a:lnSpc>
                <a:spcPts val="4200"/>
              </a:lnSpc>
              <a:spcBef>
                <a:spcPts val="0"/>
              </a:spcBef>
              <a:buNone/>
            </a:pPr>
            <a:r>
              <a:rPr lang="en-US" altLang="zh-TW" sz="3600" b="0" dirty="0" smtClean="0"/>
              <a:t>(1)</a:t>
            </a:r>
            <a:r>
              <a:rPr lang="zh-TW" altLang="en-US" sz="3600" b="0" dirty="0" smtClean="0">
                <a:solidFill>
                  <a:srgbClr val="0000FF"/>
                </a:solidFill>
              </a:rPr>
              <a:t>一般事項</a:t>
            </a:r>
          </a:p>
          <a:p>
            <a:pPr>
              <a:lnSpc>
                <a:spcPts val="4200"/>
              </a:lnSpc>
              <a:spcBef>
                <a:spcPts val="0"/>
              </a:spcBef>
              <a:buNone/>
            </a:pPr>
            <a:r>
              <a:rPr lang="en-US" altLang="zh-TW" sz="3600" b="0" dirty="0" smtClean="0"/>
              <a:t>(2)</a:t>
            </a:r>
            <a:r>
              <a:rPr lang="zh-TW" altLang="en-US" sz="3600" b="0" dirty="0" smtClean="0">
                <a:solidFill>
                  <a:srgbClr val="0000FF"/>
                </a:solidFill>
              </a:rPr>
              <a:t>技術事項</a:t>
            </a:r>
          </a:p>
          <a:p>
            <a:pPr>
              <a:lnSpc>
                <a:spcPts val="4200"/>
              </a:lnSpc>
              <a:spcBef>
                <a:spcPts val="0"/>
              </a:spcBef>
              <a:buNone/>
            </a:pPr>
            <a:r>
              <a:rPr lang="en-US" altLang="zh-TW" sz="3600" b="0" dirty="0" smtClean="0"/>
              <a:t>(3)</a:t>
            </a:r>
            <a:r>
              <a:rPr lang="zh-TW" altLang="en-US" sz="3600" b="0" dirty="0" smtClean="0">
                <a:solidFill>
                  <a:srgbClr val="0000FF"/>
                </a:solidFill>
              </a:rPr>
              <a:t>例行補給與保修事項意見之提供與協調</a:t>
            </a:r>
          </a:p>
          <a:p>
            <a:pPr>
              <a:lnSpc>
                <a:spcPts val="4200"/>
              </a:lnSpc>
              <a:spcBef>
                <a:spcPts val="0"/>
              </a:spcBef>
              <a:buNone/>
            </a:pPr>
            <a:r>
              <a:rPr lang="en-US" altLang="zh-TW" sz="3600" b="0" dirty="0" smtClean="0"/>
              <a:t>(4)</a:t>
            </a:r>
            <a:r>
              <a:rPr lang="zh-TW" altLang="en-US" sz="3600" b="0" dirty="0" smtClean="0">
                <a:solidFill>
                  <a:srgbClr val="0000FF"/>
                </a:solidFill>
              </a:rPr>
              <a:t>電路分配與管制</a:t>
            </a:r>
            <a:r>
              <a:rPr lang="en-US" altLang="zh-TW" sz="3600" b="0" dirty="0" smtClean="0"/>
              <a:t>(</a:t>
            </a:r>
            <a:r>
              <a:rPr lang="zh-TW" altLang="en-US" sz="3600" b="0" dirty="0" smtClean="0"/>
              <a:t>與公民營通信設施</a:t>
            </a:r>
            <a:r>
              <a:rPr lang="en-US" altLang="zh-TW" sz="3600" b="0" dirty="0" smtClean="0"/>
              <a:t>)</a:t>
            </a:r>
            <a:r>
              <a:rPr lang="zh-TW" altLang="en-US" sz="3600" b="0" dirty="0" smtClean="0"/>
              <a:t>。</a:t>
            </a:r>
          </a:p>
          <a:p>
            <a:pPr>
              <a:lnSpc>
                <a:spcPts val="4200"/>
              </a:lnSpc>
              <a:spcBef>
                <a:spcPts val="0"/>
              </a:spcBef>
              <a:buNone/>
            </a:pPr>
            <a:r>
              <a:rPr lang="en-US" altLang="zh-TW" sz="3600" b="0" dirty="0" smtClean="0"/>
              <a:t>(5)</a:t>
            </a:r>
            <a:r>
              <a:rPr lang="zh-TW" altLang="en-US" sz="3600" b="0" dirty="0" smtClean="0">
                <a:solidFill>
                  <a:srgbClr val="0000FF"/>
                </a:solidFill>
              </a:rPr>
              <a:t>頻率分配與管制</a:t>
            </a:r>
            <a:r>
              <a:rPr lang="zh-TW" altLang="en-US" sz="3600" b="0" dirty="0" smtClean="0"/>
              <a:t>。</a:t>
            </a:r>
          </a:p>
          <a:p>
            <a:pPr>
              <a:lnSpc>
                <a:spcPts val="4200"/>
              </a:lnSpc>
              <a:spcBef>
                <a:spcPts val="0"/>
              </a:spcBef>
              <a:buNone/>
            </a:pPr>
            <a:r>
              <a:rPr lang="en-US" altLang="zh-TW" sz="3600" b="0" dirty="0" smtClean="0"/>
              <a:t>(6)</a:t>
            </a:r>
            <a:r>
              <a:rPr lang="zh-TW" altLang="en-US" sz="3600" b="0" dirty="0" smtClean="0">
                <a:solidFill>
                  <a:srgbClr val="0000FF"/>
                </a:solidFill>
              </a:rPr>
              <a:t>有關通信電子系統之設置與作業之技術</a:t>
            </a:r>
            <a:endParaRPr lang="en-US" altLang="zh-TW" sz="3600" b="0" dirty="0" smtClean="0">
              <a:solidFill>
                <a:srgbClr val="0000FF"/>
              </a:solidFill>
            </a:endParaRPr>
          </a:p>
          <a:p>
            <a:pPr>
              <a:lnSpc>
                <a:spcPts val="4200"/>
              </a:lnSpc>
              <a:spcBef>
                <a:spcPts val="0"/>
              </a:spcBef>
              <a:buNone/>
            </a:pPr>
            <a:r>
              <a:rPr lang="zh-TW" altLang="en-US" sz="3600" b="0" dirty="0" smtClean="0">
                <a:solidFill>
                  <a:srgbClr val="0000FF"/>
                </a:solidFill>
              </a:rPr>
              <a:t>    與規定</a:t>
            </a:r>
            <a:r>
              <a:rPr lang="zh-TW" altLang="en-US" sz="3600" b="0" dirty="0" smtClean="0"/>
              <a:t>。</a:t>
            </a:r>
          </a:p>
          <a:p>
            <a:pPr>
              <a:lnSpc>
                <a:spcPts val="4200"/>
              </a:lnSpc>
              <a:spcBef>
                <a:spcPts val="0"/>
              </a:spcBef>
              <a:buNone/>
            </a:pPr>
            <a:r>
              <a:rPr lang="en-US" altLang="zh-TW" sz="3600" b="0" dirty="0" smtClean="0"/>
              <a:t>(7)</a:t>
            </a:r>
            <a:r>
              <a:rPr lang="zh-TW" altLang="en-US" sz="3600" b="0" dirty="0" smtClean="0">
                <a:solidFill>
                  <a:srgbClr val="0000FF"/>
                </a:solidFill>
              </a:rPr>
              <a:t>有關通材保修及改進技術意見之提供</a:t>
            </a:r>
            <a:r>
              <a:rPr lang="zh-TW" altLang="en-US" sz="3600" b="0" dirty="0" smtClean="0"/>
              <a:t>。</a:t>
            </a:r>
            <a:endParaRPr lang="zh-TW" altLang="en-US" sz="3600" b="0" dirty="0"/>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52</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
        <p:nvSpPr>
          <p:cNvPr id="6" name="Rectangle 4"/>
          <p:cNvSpPr>
            <a:spLocks noChangeArrowheads="1"/>
          </p:cNvSpPr>
          <p:nvPr/>
        </p:nvSpPr>
        <p:spPr bwMode="auto">
          <a:xfrm>
            <a:off x="881590" y="188913"/>
            <a:ext cx="756084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None/>
            </a:pPr>
            <a:r>
              <a:rPr lang="zh-TW" altLang="en-US" sz="4000" b="0" dirty="0" smtClean="0">
                <a:latin typeface="標楷體" panose="03000509000000000000" pitchFamily="65" charset="-120"/>
              </a:rPr>
              <a:t>計畫</a:t>
            </a:r>
            <a:r>
              <a:rPr lang="zh-TW" altLang="en-US" sz="4000" b="0" dirty="0">
                <a:latin typeface="標楷體" panose="03000509000000000000" pitchFamily="65" charset="-120"/>
              </a:rPr>
              <a:t>作為要領</a:t>
            </a:r>
          </a:p>
        </p:txBody>
      </p:sp>
    </p:spTree>
    <p:extLst>
      <p:ext uri="{BB962C8B-B14F-4D97-AF65-F5344CB8AC3E}">
        <p14:creationId xmlns:p14="http://schemas.microsoft.com/office/powerpoint/2010/main" val="62095313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457201" y="1268760"/>
            <a:ext cx="8229600" cy="5055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just">
              <a:lnSpc>
                <a:spcPts val="4300"/>
              </a:lnSpc>
              <a:spcBef>
                <a:spcPts val="0"/>
              </a:spcBef>
              <a:buNone/>
            </a:pPr>
            <a:r>
              <a:rPr lang="zh-TW" altLang="en-US" sz="3600" b="0" dirty="0" smtClean="0">
                <a:latin typeface="標楷體" panose="03000509000000000000" pitchFamily="65" charset="-120"/>
              </a:rPr>
              <a:t>三、</a:t>
            </a:r>
            <a:r>
              <a:rPr lang="zh-TW" altLang="en-US" sz="3600" b="0" dirty="0" smtClean="0">
                <a:solidFill>
                  <a:srgbClr val="0000FF"/>
                </a:solidFill>
                <a:latin typeface="標楷體" panose="03000509000000000000" pitchFamily="65" charset="-120"/>
              </a:rPr>
              <a:t>計畫</a:t>
            </a:r>
            <a:r>
              <a:rPr lang="zh-TW" altLang="en-US" sz="3600" b="0" dirty="0">
                <a:solidFill>
                  <a:srgbClr val="0000FF"/>
                </a:solidFill>
                <a:latin typeface="標楷體" panose="03000509000000000000" pitchFamily="65" charset="-120"/>
              </a:rPr>
              <a:t>之保密</a:t>
            </a:r>
            <a:r>
              <a:rPr lang="zh-TW" altLang="en-US" sz="3600" b="0" dirty="0" smtClean="0">
                <a:solidFill>
                  <a:srgbClr val="0000FF"/>
                </a:solidFill>
                <a:latin typeface="標楷體" panose="03000509000000000000" pitchFamily="65" charset="-120"/>
              </a:rPr>
              <a:t>區分：</a:t>
            </a:r>
            <a:endParaRPr lang="zh-TW" altLang="en-US" sz="3600" b="0" dirty="0">
              <a:solidFill>
                <a:srgbClr val="0000FF"/>
              </a:solidFill>
              <a:latin typeface="標楷體" panose="03000509000000000000" pitchFamily="65" charset="-120"/>
            </a:endParaRPr>
          </a:p>
          <a:p>
            <a:pPr algn="just">
              <a:lnSpc>
                <a:spcPts val="4300"/>
              </a:lnSpc>
              <a:spcBef>
                <a:spcPts val="0"/>
              </a:spcBef>
              <a:buNone/>
            </a:pPr>
            <a:r>
              <a:rPr lang="zh-TW" altLang="en-US" sz="3600" b="0" dirty="0">
                <a:solidFill>
                  <a:srgbClr val="0000FF"/>
                </a:solidFill>
                <a:latin typeface="標楷體" panose="03000509000000000000" pitchFamily="65" charset="-120"/>
              </a:rPr>
              <a:t>保密區分通常區分為密</a:t>
            </a:r>
            <a:r>
              <a:rPr lang="zh-TW" altLang="en-US" sz="3600" b="0" dirty="0">
                <a:latin typeface="標楷體" panose="03000509000000000000" pitchFamily="65" charset="-120"/>
              </a:rPr>
              <a:t>、</a:t>
            </a:r>
            <a:r>
              <a:rPr lang="zh-TW" altLang="en-US" sz="3600" b="0" dirty="0">
                <a:solidFill>
                  <a:srgbClr val="0000FF"/>
                </a:solidFill>
                <a:latin typeface="標楷體" panose="03000509000000000000" pitchFamily="65" charset="-120"/>
              </a:rPr>
              <a:t>機密</a:t>
            </a:r>
            <a:r>
              <a:rPr lang="zh-TW" altLang="en-US" sz="3600" b="0" dirty="0">
                <a:latin typeface="標楷體" panose="03000509000000000000" pitchFamily="65" charset="-120"/>
              </a:rPr>
              <a:t>，</a:t>
            </a:r>
            <a:r>
              <a:rPr lang="zh-TW" altLang="en-US" sz="3600" b="0" dirty="0">
                <a:solidFill>
                  <a:srgbClr val="0000FF"/>
                </a:solidFill>
                <a:latin typeface="標楷體" panose="03000509000000000000" pitchFamily="65" charset="-120"/>
              </a:rPr>
              <a:t>在文件之前後或上下端記述之</a:t>
            </a:r>
            <a:r>
              <a:rPr lang="zh-TW" altLang="en-US" sz="3600" b="0" dirty="0">
                <a:latin typeface="標楷體" panose="03000509000000000000" pitchFamily="65" charset="-120"/>
              </a:rPr>
              <a:t>。其保密等級，常隨戰術狀況之演變及時間性而消失。</a:t>
            </a:r>
          </a:p>
          <a:p>
            <a:pPr algn="just">
              <a:lnSpc>
                <a:spcPts val="4300"/>
              </a:lnSpc>
              <a:spcBef>
                <a:spcPts val="0"/>
              </a:spcBef>
              <a:buNone/>
            </a:pPr>
            <a:r>
              <a:rPr lang="zh-TW" altLang="en-US" sz="3600" b="0" dirty="0" smtClean="0">
                <a:latin typeface="標楷體" panose="03000509000000000000" pitchFamily="65" charset="-120"/>
              </a:rPr>
              <a:t>四、</a:t>
            </a:r>
            <a:r>
              <a:rPr lang="zh-TW" altLang="en-US" sz="3600" b="0" dirty="0" smtClean="0">
                <a:solidFill>
                  <a:srgbClr val="0000FF"/>
                </a:solidFill>
                <a:latin typeface="標楷體" panose="03000509000000000000" pitchFamily="65" charset="-120"/>
              </a:rPr>
              <a:t>計畫</a:t>
            </a:r>
            <a:r>
              <a:rPr lang="zh-TW" altLang="en-US" sz="3600" b="0" dirty="0">
                <a:solidFill>
                  <a:srgbClr val="0000FF"/>
                </a:solidFill>
                <a:latin typeface="標楷體" panose="03000509000000000000" pitchFamily="65" charset="-120"/>
              </a:rPr>
              <a:t>作為之</a:t>
            </a:r>
            <a:r>
              <a:rPr lang="zh-TW" altLang="en-US" sz="3600" b="0" dirty="0" smtClean="0">
                <a:solidFill>
                  <a:srgbClr val="0000FF"/>
                </a:solidFill>
                <a:latin typeface="標楷體" panose="03000509000000000000" pitchFamily="65" charset="-120"/>
              </a:rPr>
              <a:t>管制</a:t>
            </a:r>
            <a:r>
              <a:rPr lang="zh-TW" altLang="en-US" sz="3600" b="0" dirty="0" smtClean="0">
                <a:latin typeface="標楷體" panose="03000509000000000000" pitchFamily="65" charset="-120"/>
              </a:rPr>
              <a:t>：</a:t>
            </a:r>
            <a:endParaRPr lang="zh-TW" altLang="en-US" sz="3600" b="0" dirty="0">
              <a:latin typeface="標楷體" panose="03000509000000000000" pitchFamily="65" charset="-120"/>
            </a:endParaRPr>
          </a:p>
          <a:p>
            <a:pPr algn="just">
              <a:lnSpc>
                <a:spcPts val="4300"/>
              </a:lnSpc>
              <a:spcBef>
                <a:spcPts val="0"/>
              </a:spcBef>
              <a:buNone/>
            </a:pPr>
            <a:r>
              <a:rPr lang="zh-TW" altLang="en-US" sz="3600" b="0" dirty="0">
                <a:latin typeface="標楷體" panose="03000509000000000000" pitchFamily="65" charset="-120"/>
              </a:rPr>
              <a:t>為便於控制計畫之發展與保證有效之協調，</a:t>
            </a:r>
            <a:r>
              <a:rPr lang="zh-TW" altLang="en-US" sz="3600" b="0" dirty="0">
                <a:solidFill>
                  <a:srgbClr val="0000FF"/>
                </a:solidFill>
                <a:latin typeface="標楷體" panose="03000509000000000000" pitchFamily="65" charset="-120"/>
              </a:rPr>
              <a:t>可律訂計畫內容檢查表及作業進度管制表</a:t>
            </a:r>
            <a:r>
              <a:rPr lang="zh-TW" altLang="en-US" sz="3600" b="0" dirty="0">
                <a:latin typeface="標楷體" panose="03000509000000000000" pitchFamily="65" charset="-120"/>
              </a:rPr>
              <a:t>，以檢查作業內容管制作業進度，如期完成計畫。</a:t>
            </a:r>
          </a:p>
        </p:txBody>
      </p:sp>
      <p:sp>
        <p:nvSpPr>
          <p:cNvPr id="4" name="Rectangle 4"/>
          <p:cNvSpPr>
            <a:spLocks noChangeArrowheads="1"/>
          </p:cNvSpPr>
          <p:nvPr/>
        </p:nvSpPr>
        <p:spPr bwMode="auto">
          <a:xfrm>
            <a:off x="881590" y="188913"/>
            <a:ext cx="756084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None/>
            </a:pPr>
            <a:r>
              <a:rPr lang="zh-TW" altLang="en-US" sz="4000" b="0" dirty="0" smtClean="0">
                <a:latin typeface="標楷體" panose="03000509000000000000" pitchFamily="65" charset="-120"/>
              </a:rPr>
              <a:t>計畫</a:t>
            </a:r>
            <a:r>
              <a:rPr lang="zh-TW" altLang="en-US" sz="4000" b="0" dirty="0">
                <a:latin typeface="標楷體" panose="03000509000000000000" pitchFamily="65" charset="-120"/>
              </a:rPr>
              <a:t>作為要領</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53</a:t>
            </a:fld>
            <a:endPar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384754356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476545" y="1268760"/>
            <a:ext cx="8100900" cy="45037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nSpc>
                <a:spcPts val="4300"/>
              </a:lnSpc>
              <a:spcBef>
                <a:spcPts val="0"/>
              </a:spcBef>
              <a:buNone/>
            </a:pPr>
            <a:r>
              <a:rPr lang="zh-TW" altLang="en-US" sz="3600" b="0" dirty="0" smtClean="0">
                <a:latin typeface="標楷體" panose="03000509000000000000" pitchFamily="65" charset="-120"/>
              </a:rPr>
              <a:t>五、</a:t>
            </a:r>
            <a:r>
              <a:rPr lang="zh-TW" altLang="en-US" sz="3600" b="0" dirty="0" smtClean="0">
                <a:solidFill>
                  <a:srgbClr val="0000FF"/>
                </a:solidFill>
                <a:latin typeface="標楷體" panose="03000509000000000000" pitchFamily="65" charset="-120"/>
              </a:rPr>
              <a:t>計畫</a:t>
            </a:r>
            <a:r>
              <a:rPr lang="zh-TW" altLang="en-US" sz="3600" b="0" dirty="0">
                <a:solidFill>
                  <a:srgbClr val="0000FF"/>
                </a:solidFill>
                <a:latin typeface="標楷體" panose="03000509000000000000" pitchFamily="65" charset="-120"/>
              </a:rPr>
              <a:t>之格式</a:t>
            </a:r>
            <a:r>
              <a:rPr lang="zh-TW" altLang="en-US" sz="3600" b="0" dirty="0">
                <a:latin typeface="標楷體" panose="03000509000000000000" pitchFamily="65" charset="-120"/>
              </a:rPr>
              <a:t>：</a:t>
            </a:r>
          </a:p>
          <a:p>
            <a:pPr>
              <a:lnSpc>
                <a:spcPts val="4300"/>
              </a:lnSpc>
              <a:spcBef>
                <a:spcPts val="0"/>
              </a:spcBef>
              <a:buNone/>
            </a:pPr>
            <a:r>
              <a:rPr lang="zh-TW" altLang="en-US" sz="3600" b="0" dirty="0">
                <a:solidFill>
                  <a:srgbClr val="0000FF"/>
                </a:solidFill>
                <a:latin typeface="標楷體" panose="03000509000000000000" pitchFamily="65" charset="-120"/>
              </a:rPr>
              <a:t>計畫格式為三部五段式</a:t>
            </a:r>
            <a:r>
              <a:rPr lang="zh-TW" altLang="en-US" sz="3600" b="0" dirty="0">
                <a:latin typeface="標楷體" panose="03000509000000000000" pitchFamily="65" charset="-120"/>
              </a:rPr>
              <a:t>，便於受文者接收、理解任務之考量，而非計畫作為之思維</a:t>
            </a:r>
            <a:r>
              <a:rPr lang="zh-TW" altLang="en-US" sz="3600" b="0" dirty="0" smtClean="0">
                <a:latin typeface="標楷體" panose="03000509000000000000" pitchFamily="65" charset="-120"/>
              </a:rPr>
              <a:t>順序</a:t>
            </a:r>
            <a:endParaRPr lang="zh-TW" altLang="en-US" sz="3600" b="0" dirty="0">
              <a:latin typeface="標楷體" panose="03000509000000000000" pitchFamily="65" charset="-120"/>
            </a:endParaRPr>
          </a:p>
          <a:p>
            <a:pPr>
              <a:lnSpc>
                <a:spcPts val="4300"/>
              </a:lnSpc>
              <a:spcBef>
                <a:spcPts val="0"/>
              </a:spcBef>
              <a:buNone/>
            </a:pPr>
            <a:r>
              <a:rPr lang="en-US" altLang="zh-TW" sz="3600" b="0" dirty="0">
                <a:latin typeface="標楷體" panose="03000509000000000000" pitchFamily="65" charset="-120"/>
              </a:rPr>
              <a:t>1.</a:t>
            </a:r>
            <a:r>
              <a:rPr lang="zh-TW" altLang="en-US" sz="3600" b="0" dirty="0">
                <a:solidFill>
                  <a:srgbClr val="0000FF"/>
                </a:solidFill>
                <a:latin typeface="標楷體" panose="03000509000000000000" pitchFamily="65" charset="-120"/>
              </a:rPr>
              <a:t>首</a:t>
            </a:r>
            <a:r>
              <a:rPr lang="zh-TW" altLang="en-US" sz="3600" b="0" dirty="0" smtClean="0">
                <a:solidFill>
                  <a:srgbClr val="0000FF"/>
                </a:solidFill>
                <a:latin typeface="標楷體" panose="03000509000000000000" pitchFamily="65" charset="-120"/>
              </a:rPr>
              <a:t>部</a:t>
            </a:r>
            <a:r>
              <a:rPr lang="zh-TW" altLang="en-US" sz="3600" b="0" dirty="0">
                <a:latin typeface="標楷體" panose="03000509000000000000" pitchFamily="65" charset="-120"/>
              </a:rPr>
              <a:t>：</a:t>
            </a:r>
            <a:r>
              <a:rPr lang="zh-TW" altLang="en-US" sz="3600" b="0" dirty="0" smtClean="0">
                <a:solidFill>
                  <a:srgbClr val="0000FF"/>
                </a:solidFill>
                <a:latin typeface="標楷體" panose="03000509000000000000" pitchFamily="65" charset="-120"/>
              </a:rPr>
              <a:t>包含</a:t>
            </a:r>
            <a:r>
              <a:rPr lang="en-US" altLang="zh-TW" sz="3600" b="0" dirty="0">
                <a:solidFill>
                  <a:srgbClr val="0000FF"/>
                </a:solidFill>
                <a:latin typeface="標楷體" panose="03000509000000000000" pitchFamily="65" charset="-120"/>
              </a:rPr>
              <a:t>6</a:t>
            </a:r>
            <a:r>
              <a:rPr lang="zh-TW" altLang="en-US" sz="3600" b="0" dirty="0">
                <a:solidFill>
                  <a:srgbClr val="0000FF"/>
                </a:solidFill>
                <a:latin typeface="標楷體" panose="03000509000000000000" pitchFamily="65" charset="-120"/>
              </a:rPr>
              <a:t>項</a:t>
            </a:r>
            <a:r>
              <a:rPr lang="zh-TW" altLang="en-US" sz="3600" b="0" dirty="0">
                <a:latin typeface="標楷體" panose="03000509000000000000" pitchFamily="65" charset="-120"/>
              </a:rPr>
              <a:t>，其記述要領如下</a:t>
            </a:r>
            <a:r>
              <a:rPr lang="zh-TW" altLang="en-US" sz="3600" b="0" dirty="0" smtClean="0">
                <a:latin typeface="標楷體" panose="03000509000000000000" pitchFamily="65" charset="-120"/>
              </a:rPr>
              <a:t>：</a:t>
            </a:r>
            <a:endParaRPr lang="zh-TW" altLang="en-US" sz="3600" b="0" dirty="0">
              <a:latin typeface="標楷體" panose="03000509000000000000" pitchFamily="65" charset="-120"/>
            </a:endParaRPr>
          </a:p>
          <a:p>
            <a:pPr>
              <a:lnSpc>
                <a:spcPts val="4300"/>
              </a:lnSpc>
              <a:spcBef>
                <a:spcPts val="0"/>
              </a:spcBef>
              <a:buNone/>
            </a:pPr>
            <a:r>
              <a:rPr lang="zh-TW" altLang="en-US" sz="3600" b="0" dirty="0">
                <a:latin typeface="標楷體" panose="03000509000000000000" pitchFamily="65" charset="-120"/>
              </a:rPr>
              <a:t> </a:t>
            </a:r>
            <a:r>
              <a:rPr lang="en-US" altLang="zh-TW" sz="3600" b="0" dirty="0">
                <a:latin typeface="標楷體" panose="03000509000000000000" pitchFamily="65" charset="-120"/>
              </a:rPr>
              <a:t>(1)</a:t>
            </a:r>
            <a:r>
              <a:rPr lang="zh-TW" altLang="en-US" sz="3600" b="0" dirty="0">
                <a:solidFill>
                  <a:srgbClr val="0000FF"/>
                </a:solidFill>
                <a:latin typeface="標楷體" panose="03000509000000000000" pitchFamily="65" charset="-120"/>
              </a:rPr>
              <a:t>單位及</a:t>
            </a:r>
            <a:r>
              <a:rPr lang="zh-TW" altLang="en-US" sz="3600" b="0" dirty="0" smtClean="0">
                <a:solidFill>
                  <a:srgbClr val="0000FF"/>
                </a:solidFill>
                <a:latin typeface="標楷體" panose="03000509000000000000" pitchFamily="65" charset="-120"/>
              </a:rPr>
              <a:t>編號</a:t>
            </a:r>
            <a:r>
              <a:rPr lang="zh-TW" altLang="en-US" sz="3600" b="0" dirty="0">
                <a:solidFill>
                  <a:srgbClr val="0000FF"/>
                </a:solidFill>
                <a:latin typeface="標楷體" panose="03000509000000000000" pitchFamily="65" charset="-120"/>
              </a:rPr>
              <a:t>　</a:t>
            </a:r>
            <a:r>
              <a:rPr lang="en-US" altLang="zh-TW" sz="3600" b="0" dirty="0" smtClean="0">
                <a:latin typeface="標楷體" panose="03000509000000000000" pitchFamily="65" charset="-120"/>
              </a:rPr>
              <a:t>(</a:t>
            </a:r>
            <a:r>
              <a:rPr lang="en-US" altLang="zh-TW" sz="3600" b="0" dirty="0">
                <a:latin typeface="標楷體" panose="03000509000000000000" pitchFamily="65" charset="-120"/>
              </a:rPr>
              <a:t>2</a:t>
            </a:r>
            <a:r>
              <a:rPr lang="en-US" altLang="zh-TW" sz="3600" b="0" dirty="0" smtClean="0">
                <a:latin typeface="標楷體" panose="03000509000000000000" pitchFamily="65" charset="-120"/>
              </a:rPr>
              <a:t>)</a:t>
            </a:r>
            <a:r>
              <a:rPr lang="zh-TW" altLang="en-US" sz="3600" b="0" dirty="0" smtClean="0">
                <a:solidFill>
                  <a:srgbClr val="0000FF"/>
                </a:solidFill>
                <a:latin typeface="標楷體" panose="03000509000000000000" pitchFamily="65" charset="-120"/>
              </a:rPr>
              <a:t>受文者</a:t>
            </a:r>
          </a:p>
          <a:p>
            <a:pPr>
              <a:lnSpc>
                <a:spcPts val="4300"/>
              </a:lnSpc>
              <a:spcBef>
                <a:spcPts val="0"/>
              </a:spcBef>
              <a:buNone/>
            </a:pPr>
            <a:r>
              <a:rPr lang="zh-TW" altLang="en-US" sz="3600" b="0" dirty="0" smtClean="0">
                <a:latin typeface="標楷體" panose="03000509000000000000" pitchFamily="65" charset="-120"/>
              </a:rPr>
              <a:t> </a:t>
            </a:r>
            <a:r>
              <a:rPr lang="en-US" altLang="zh-TW" sz="3600" b="0" dirty="0" smtClean="0">
                <a:latin typeface="標楷體" panose="03000509000000000000" pitchFamily="65" charset="-120"/>
              </a:rPr>
              <a:t>(3)</a:t>
            </a:r>
            <a:r>
              <a:rPr lang="zh-TW" altLang="en-US" sz="3600" b="0" dirty="0" smtClean="0">
                <a:solidFill>
                  <a:srgbClr val="0000FF"/>
                </a:solidFill>
                <a:latin typeface="標楷體" panose="03000509000000000000" pitchFamily="65" charset="-120"/>
              </a:rPr>
              <a:t>發令地點　　</a:t>
            </a:r>
            <a:r>
              <a:rPr lang="en-US" altLang="zh-TW" sz="3600" b="0" dirty="0" smtClean="0">
                <a:latin typeface="標楷體" panose="03000509000000000000" pitchFamily="65" charset="-120"/>
              </a:rPr>
              <a:t>(</a:t>
            </a:r>
            <a:r>
              <a:rPr lang="en-US" altLang="zh-TW" sz="3600" b="0" dirty="0">
                <a:latin typeface="標楷體" panose="03000509000000000000" pitchFamily="65" charset="-120"/>
              </a:rPr>
              <a:t>4)</a:t>
            </a:r>
            <a:r>
              <a:rPr lang="zh-TW" altLang="en-US" sz="3600" b="0" dirty="0">
                <a:solidFill>
                  <a:srgbClr val="0000FF"/>
                </a:solidFill>
                <a:latin typeface="標楷體" panose="03000509000000000000" pitchFamily="65" charset="-120"/>
              </a:rPr>
              <a:t>發文</a:t>
            </a:r>
            <a:r>
              <a:rPr lang="zh-TW" altLang="en-US" sz="3600" b="0" dirty="0" smtClean="0">
                <a:solidFill>
                  <a:srgbClr val="0000FF"/>
                </a:solidFill>
                <a:latin typeface="標楷體" panose="03000509000000000000" pitchFamily="65" charset="-120"/>
              </a:rPr>
              <a:t>時間</a:t>
            </a:r>
            <a:endParaRPr lang="zh-TW" altLang="en-US" sz="3600" b="0" dirty="0">
              <a:solidFill>
                <a:srgbClr val="0000FF"/>
              </a:solidFill>
              <a:latin typeface="標楷體" panose="03000509000000000000" pitchFamily="65" charset="-120"/>
            </a:endParaRPr>
          </a:p>
          <a:p>
            <a:pPr>
              <a:lnSpc>
                <a:spcPts val="4300"/>
              </a:lnSpc>
              <a:spcBef>
                <a:spcPts val="0"/>
              </a:spcBef>
              <a:buNone/>
            </a:pPr>
            <a:r>
              <a:rPr lang="zh-TW" altLang="en-US" sz="3600" b="0" dirty="0">
                <a:latin typeface="標楷體" panose="03000509000000000000" pitchFamily="65" charset="-120"/>
              </a:rPr>
              <a:t> </a:t>
            </a:r>
            <a:r>
              <a:rPr lang="en-US" altLang="zh-TW" sz="3600" b="0" dirty="0">
                <a:latin typeface="標楷體" panose="03000509000000000000" pitchFamily="65" charset="-120"/>
              </a:rPr>
              <a:t>(5)</a:t>
            </a:r>
            <a:r>
              <a:rPr lang="zh-TW" altLang="en-US" sz="3600" b="0" dirty="0">
                <a:solidFill>
                  <a:srgbClr val="0000FF"/>
                </a:solidFill>
                <a:latin typeface="標楷體" panose="03000509000000000000" pitchFamily="65" charset="-120"/>
              </a:rPr>
              <a:t>發文</a:t>
            </a:r>
            <a:r>
              <a:rPr lang="zh-TW" altLang="en-US" sz="3600" b="0" dirty="0" smtClean="0">
                <a:solidFill>
                  <a:srgbClr val="0000FF"/>
                </a:solidFill>
                <a:latin typeface="標楷體" panose="03000509000000000000" pitchFamily="65" charset="-120"/>
              </a:rPr>
              <a:t>字號</a:t>
            </a:r>
            <a:r>
              <a:rPr lang="zh-TW" altLang="en-US" sz="3600" b="0" dirty="0">
                <a:solidFill>
                  <a:srgbClr val="0000FF"/>
                </a:solidFill>
                <a:latin typeface="標楷體" panose="03000509000000000000" pitchFamily="65" charset="-120"/>
              </a:rPr>
              <a:t>　 </a:t>
            </a:r>
            <a:r>
              <a:rPr lang="zh-TW" altLang="en-US" sz="3600" b="0" dirty="0" smtClean="0">
                <a:latin typeface="標楷體" panose="03000509000000000000" pitchFamily="65" charset="-120"/>
              </a:rPr>
              <a:t> </a:t>
            </a:r>
            <a:r>
              <a:rPr lang="en-US" altLang="zh-TW" sz="3600" b="0" dirty="0">
                <a:latin typeface="標楷體" panose="03000509000000000000" pitchFamily="65" charset="-120"/>
              </a:rPr>
              <a:t>(6)</a:t>
            </a:r>
            <a:r>
              <a:rPr lang="zh-TW" altLang="en-US" sz="3600" b="0" dirty="0">
                <a:solidFill>
                  <a:srgbClr val="0000FF"/>
                </a:solidFill>
                <a:latin typeface="標楷體" panose="03000509000000000000" pitchFamily="65" charset="-120"/>
              </a:rPr>
              <a:t>參考</a:t>
            </a:r>
            <a:r>
              <a:rPr lang="zh-TW" altLang="en-US" sz="3600" b="0" dirty="0" smtClean="0">
                <a:solidFill>
                  <a:srgbClr val="0000FF"/>
                </a:solidFill>
                <a:latin typeface="標楷體" panose="03000509000000000000" pitchFamily="65" charset="-120"/>
              </a:rPr>
              <a:t>資料</a:t>
            </a:r>
            <a:endParaRPr lang="zh-TW" altLang="en-US" sz="3600" b="0" dirty="0">
              <a:solidFill>
                <a:srgbClr val="0000FF"/>
              </a:solidFill>
              <a:latin typeface="標楷體" panose="03000509000000000000" pitchFamily="65" charset="-120"/>
            </a:endParaRPr>
          </a:p>
        </p:txBody>
      </p:sp>
      <p:sp>
        <p:nvSpPr>
          <p:cNvPr id="4" name="Rectangle 4"/>
          <p:cNvSpPr>
            <a:spLocks noChangeArrowheads="1"/>
          </p:cNvSpPr>
          <p:nvPr/>
        </p:nvSpPr>
        <p:spPr bwMode="auto">
          <a:xfrm>
            <a:off x="881590" y="188913"/>
            <a:ext cx="756084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None/>
            </a:pPr>
            <a:r>
              <a:rPr lang="zh-TW" altLang="en-US" sz="4000" b="0" dirty="0" smtClean="0">
                <a:latin typeface="標楷體" panose="03000509000000000000" pitchFamily="65" charset="-120"/>
              </a:rPr>
              <a:t>計畫</a:t>
            </a:r>
            <a:r>
              <a:rPr lang="zh-TW" altLang="en-US" sz="4000" b="0" dirty="0">
                <a:latin typeface="標楷體" panose="03000509000000000000" pitchFamily="65" charset="-120"/>
              </a:rPr>
              <a:t>作為要領</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54</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177790358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521550" y="1267398"/>
            <a:ext cx="8325925" cy="5478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just">
              <a:lnSpc>
                <a:spcPts val="4200"/>
              </a:lnSpc>
              <a:spcBef>
                <a:spcPts val="0"/>
              </a:spcBef>
              <a:buNone/>
            </a:pPr>
            <a:r>
              <a:rPr lang="en-US" altLang="zh-TW" sz="3600" b="0" dirty="0" smtClean="0">
                <a:latin typeface="標楷體" panose="03000509000000000000" pitchFamily="65" charset="-120"/>
              </a:rPr>
              <a:t>2</a:t>
            </a:r>
            <a:r>
              <a:rPr lang="en-US" altLang="zh-TW" sz="3600" b="0" dirty="0">
                <a:latin typeface="標楷體" panose="03000509000000000000" pitchFamily="65" charset="-120"/>
              </a:rPr>
              <a:t>.</a:t>
            </a:r>
            <a:r>
              <a:rPr lang="zh-TW" altLang="en-US" sz="3600" b="0" dirty="0" smtClean="0">
                <a:solidFill>
                  <a:srgbClr val="0000FF"/>
                </a:solidFill>
                <a:latin typeface="標楷體" panose="03000509000000000000" pitchFamily="65" charset="-120"/>
              </a:rPr>
              <a:t>本文</a:t>
            </a:r>
            <a:r>
              <a:rPr lang="zh-TW" altLang="en-US" sz="3600" b="0" dirty="0" smtClean="0">
                <a:latin typeface="標楷體" panose="03000509000000000000" pitchFamily="65" charset="-120"/>
              </a:rPr>
              <a:t>：</a:t>
            </a:r>
            <a:r>
              <a:rPr lang="zh-TW" altLang="en-US" sz="3600" b="0" dirty="0">
                <a:solidFill>
                  <a:srgbClr val="0000FF"/>
                </a:solidFill>
                <a:latin typeface="標楷體" panose="03000509000000000000" pitchFamily="65" charset="-120"/>
              </a:rPr>
              <a:t>本文包含任務編組五大</a:t>
            </a:r>
            <a:r>
              <a:rPr lang="zh-TW" altLang="en-US" sz="3600" b="0" dirty="0" smtClean="0">
                <a:solidFill>
                  <a:srgbClr val="0000FF"/>
                </a:solidFill>
                <a:latin typeface="標楷體" panose="03000509000000000000" pitchFamily="65" charset="-120"/>
              </a:rPr>
              <a:t>段</a:t>
            </a:r>
            <a:endParaRPr lang="en-US" altLang="zh-TW" sz="3600" b="0" dirty="0" smtClean="0">
              <a:solidFill>
                <a:srgbClr val="0000FF"/>
              </a:solidFill>
              <a:latin typeface="標楷體" panose="03000509000000000000" pitchFamily="65" charset="-120"/>
            </a:endParaRPr>
          </a:p>
          <a:p>
            <a:pPr algn="just">
              <a:lnSpc>
                <a:spcPts val="4200"/>
              </a:lnSpc>
              <a:spcBef>
                <a:spcPts val="0"/>
              </a:spcBef>
              <a:buNone/>
            </a:pPr>
            <a:r>
              <a:rPr lang="en-US" altLang="zh-TW" sz="3600" b="0" dirty="0" smtClean="0">
                <a:latin typeface="標楷體" panose="03000509000000000000" pitchFamily="65" charset="-120"/>
              </a:rPr>
              <a:t>(</a:t>
            </a:r>
            <a:r>
              <a:rPr lang="en-US" altLang="zh-TW" sz="3600" b="0" dirty="0">
                <a:latin typeface="標楷體" panose="03000509000000000000" pitchFamily="65" charset="-120"/>
              </a:rPr>
              <a:t>1)</a:t>
            </a:r>
            <a:r>
              <a:rPr lang="zh-TW" altLang="en-US" sz="3600" b="0" dirty="0">
                <a:solidFill>
                  <a:srgbClr val="0000FF"/>
                </a:solidFill>
                <a:latin typeface="標楷體" panose="03000509000000000000" pitchFamily="65" charset="-120"/>
              </a:rPr>
              <a:t>任務編組記述要領</a:t>
            </a:r>
          </a:p>
          <a:p>
            <a:pPr algn="just">
              <a:lnSpc>
                <a:spcPts val="4200"/>
              </a:lnSpc>
              <a:spcBef>
                <a:spcPts val="0"/>
              </a:spcBef>
              <a:buNone/>
            </a:pPr>
            <a:r>
              <a:rPr lang="zh-TW" altLang="en-US" sz="3600" b="0" dirty="0">
                <a:latin typeface="標楷體" panose="03000509000000000000" pitchFamily="65" charset="-120"/>
              </a:rPr>
              <a:t>計畫中「任務編組」欄主要在表達計畫生效時，其所屬單位之「戰力組成」與「指揮、支援關係」，不涉及指揮官之兵力</a:t>
            </a:r>
            <a:r>
              <a:rPr lang="zh-TW" altLang="en-US" sz="3600" b="0" dirty="0" smtClean="0">
                <a:latin typeface="標楷體" panose="03000509000000000000" pitchFamily="65" charset="-120"/>
              </a:rPr>
              <a:t>運用，任務編組依其繁簡可記述於作戰計畫本文中</a:t>
            </a:r>
            <a:r>
              <a:rPr lang="en-US" altLang="zh-TW" sz="3600" b="0" dirty="0" smtClean="0">
                <a:latin typeface="標楷體" panose="03000509000000000000" pitchFamily="65" charset="-120"/>
              </a:rPr>
              <a:t>3</a:t>
            </a:r>
            <a:r>
              <a:rPr lang="zh-TW" altLang="en-US" sz="3600" b="0" dirty="0" smtClean="0">
                <a:latin typeface="標楷體" panose="03000509000000000000" pitchFamily="65" charset="-120"/>
              </a:rPr>
              <a:t>個位置。</a:t>
            </a:r>
          </a:p>
          <a:p>
            <a:pPr algn="just">
              <a:lnSpc>
                <a:spcPts val="4200"/>
              </a:lnSpc>
              <a:spcBef>
                <a:spcPts val="0"/>
              </a:spcBef>
              <a:buNone/>
            </a:pPr>
            <a:r>
              <a:rPr lang="en-US" altLang="zh-TW" sz="3600" b="0" dirty="0" smtClean="0">
                <a:latin typeface="標楷體" panose="03000509000000000000" pitchFamily="65" charset="-120"/>
              </a:rPr>
              <a:t>(</a:t>
            </a:r>
            <a:r>
              <a:rPr lang="en-US" altLang="zh-TW" sz="3600" b="0" dirty="0">
                <a:latin typeface="標楷體" panose="03000509000000000000" pitchFamily="65" charset="-120"/>
              </a:rPr>
              <a:t>a)</a:t>
            </a:r>
            <a:r>
              <a:rPr lang="zh-TW" altLang="en-US" sz="3600" b="0" dirty="0">
                <a:latin typeface="標楷體" panose="03000509000000000000" pitchFamily="65" charset="-120"/>
              </a:rPr>
              <a:t>列為附件。</a:t>
            </a:r>
          </a:p>
          <a:p>
            <a:pPr algn="just">
              <a:lnSpc>
                <a:spcPts val="4200"/>
              </a:lnSpc>
              <a:spcBef>
                <a:spcPts val="0"/>
              </a:spcBef>
              <a:buNone/>
            </a:pPr>
            <a:r>
              <a:rPr lang="en-US" altLang="zh-TW" sz="3600" b="0" dirty="0">
                <a:latin typeface="標楷體" panose="03000509000000000000" pitchFamily="65" charset="-120"/>
              </a:rPr>
              <a:t>(b)</a:t>
            </a:r>
            <a:r>
              <a:rPr lang="zh-TW" altLang="en-US" sz="3600" b="0" dirty="0">
                <a:latin typeface="標楷體" panose="03000509000000000000" pitchFamily="65" charset="-120"/>
              </a:rPr>
              <a:t>於第一段前單獨列為一項。</a:t>
            </a:r>
          </a:p>
          <a:p>
            <a:pPr algn="just">
              <a:lnSpc>
                <a:spcPts val="4200"/>
              </a:lnSpc>
              <a:spcBef>
                <a:spcPts val="0"/>
              </a:spcBef>
              <a:buNone/>
            </a:pPr>
            <a:r>
              <a:rPr lang="en-US" altLang="zh-TW" sz="3600" b="0" dirty="0">
                <a:latin typeface="標楷體" panose="03000509000000000000" pitchFamily="65" charset="-120"/>
              </a:rPr>
              <a:t>(c)</a:t>
            </a:r>
            <a:r>
              <a:rPr lang="zh-TW" altLang="en-US" sz="3600" b="0" dirty="0">
                <a:latin typeface="標楷體" panose="03000509000000000000" pitchFamily="65" charset="-120"/>
              </a:rPr>
              <a:t>於第三段各部隊行動項下分別記述</a:t>
            </a:r>
            <a:r>
              <a:rPr lang="zh-TW" altLang="en-US" sz="3600" b="0" dirty="0" smtClean="0">
                <a:latin typeface="標楷體" panose="03000509000000000000" pitchFamily="65" charset="-120"/>
              </a:rPr>
              <a:t>。</a:t>
            </a:r>
            <a:endParaRPr lang="zh-TW" altLang="en-US" sz="3600" b="0" dirty="0">
              <a:latin typeface="標楷體" panose="03000509000000000000" pitchFamily="65" charset="-120"/>
            </a:endParaRPr>
          </a:p>
        </p:txBody>
      </p:sp>
      <p:sp>
        <p:nvSpPr>
          <p:cNvPr id="4" name="Rectangle 4"/>
          <p:cNvSpPr>
            <a:spLocks noChangeArrowheads="1"/>
          </p:cNvSpPr>
          <p:nvPr/>
        </p:nvSpPr>
        <p:spPr bwMode="auto">
          <a:xfrm>
            <a:off x="881590" y="188913"/>
            <a:ext cx="756084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None/>
            </a:pPr>
            <a:r>
              <a:rPr lang="zh-TW" altLang="en-US" sz="4000" b="0" dirty="0" smtClean="0">
                <a:latin typeface="標楷體" panose="03000509000000000000" pitchFamily="65" charset="-120"/>
              </a:rPr>
              <a:t>計畫</a:t>
            </a:r>
            <a:r>
              <a:rPr lang="zh-TW" altLang="en-US" sz="4000" b="0" dirty="0">
                <a:latin typeface="標楷體" panose="03000509000000000000" pitchFamily="65" charset="-120"/>
              </a:rPr>
              <a:t>作為要領</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55</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58478664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521551" y="1265463"/>
            <a:ext cx="8010890" cy="45037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just">
              <a:lnSpc>
                <a:spcPts val="4300"/>
              </a:lnSpc>
              <a:spcBef>
                <a:spcPts val="0"/>
              </a:spcBef>
              <a:buNone/>
            </a:pPr>
            <a:r>
              <a:rPr lang="en-US" altLang="zh-TW" sz="3600" b="0" dirty="0" smtClean="0">
                <a:latin typeface="標楷體" panose="03000509000000000000" pitchFamily="65" charset="-120"/>
              </a:rPr>
              <a:t>(</a:t>
            </a:r>
            <a:r>
              <a:rPr lang="en-US" altLang="zh-TW" sz="3600" b="0" dirty="0">
                <a:latin typeface="標楷體" panose="03000509000000000000" pitchFamily="65" charset="-120"/>
              </a:rPr>
              <a:t>2)</a:t>
            </a:r>
            <a:r>
              <a:rPr lang="zh-TW" altLang="en-US" sz="3600" b="0" dirty="0">
                <a:latin typeface="標楷體" panose="03000509000000000000" pitchFamily="65" charset="-120"/>
              </a:rPr>
              <a:t>任務編組記述順序</a:t>
            </a:r>
          </a:p>
          <a:p>
            <a:pPr algn="just">
              <a:lnSpc>
                <a:spcPts val="4300"/>
              </a:lnSpc>
              <a:spcBef>
                <a:spcPts val="0"/>
              </a:spcBef>
              <a:buNone/>
            </a:pPr>
            <a:r>
              <a:rPr lang="zh-TW" altLang="en-US" sz="3600" b="0" dirty="0">
                <a:solidFill>
                  <a:srgbClr val="0000FF"/>
                </a:solidFill>
                <a:latin typeface="標楷體" panose="03000509000000000000" pitchFamily="65" charset="-120"/>
              </a:rPr>
              <a:t>通常依戰鬥部隊</a:t>
            </a:r>
            <a:r>
              <a:rPr lang="zh-TW" altLang="en-US" sz="3600" b="0" dirty="0">
                <a:latin typeface="標楷體" panose="03000509000000000000" pitchFamily="65" charset="-120"/>
              </a:rPr>
              <a:t>、</a:t>
            </a:r>
            <a:r>
              <a:rPr lang="zh-TW" altLang="en-US" sz="3600" b="0" dirty="0">
                <a:solidFill>
                  <a:srgbClr val="0000FF"/>
                </a:solidFill>
                <a:latin typeface="標楷體" panose="03000509000000000000" pitchFamily="65" charset="-120"/>
              </a:rPr>
              <a:t>戰鬥支援部隊</a:t>
            </a:r>
            <a:r>
              <a:rPr lang="zh-TW" altLang="en-US" sz="3600" b="0" dirty="0">
                <a:latin typeface="標楷體" panose="03000509000000000000" pitchFamily="65" charset="-120"/>
              </a:rPr>
              <a:t>、</a:t>
            </a:r>
            <a:r>
              <a:rPr lang="zh-TW" altLang="en-US" sz="3600" b="0" dirty="0">
                <a:solidFill>
                  <a:srgbClr val="0000FF"/>
                </a:solidFill>
                <a:latin typeface="標楷體" panose="03000509000000000000" pitchFamily="65" charset="-120"/>
              </a:rPr>
              <a:t>勤務支援部隊</a:t>
            </a:r>
            <a:r>
              <a:rPr lang="zh-TW" altLang="en-US" sz="3600" b="0" dirty="0">
                <a:latin typeface="標楷體" panose="03000509000000000000" pitchFamily="65" charset="-120"/>
              </a:rPr>
              <a:t>，</a:t>
            </a:r>
            <a:r>
              <a:rPr lang="zh-TW" altLang="en-US" sz="3600" b="0" dirty="0">
                <a:solidFill>
                  <a:srgbClr val="0000FF"/>
                </a:solidFill>
                <a:latin typeface="標楷體" panose="03000509000000000000" pitchFamily="65" charset="-120"/>
              </a:rPr>
              <a:t>按階層</a:t>
            </a:r>
            <a:r>
              <a:rPr lang="zh-TW" altLang="en-US" sz="3600" b="0" dirty="0">
                <a:latin typeface="標楷體" panose="03000509000000000000" pitchFamily="65" charset="-120"/>
              </a:rPr>
              <a:t>、</a:t>
            </a:r>
            <a:r>
              <a:rPr lang="zh-TW" altLang="en-US" sz="3600" b="0" dirty="0">
                <a:solidFill>
                  <a:srgbClr val="0000FF"/>
                </a:solidFill>
                <a:latin typeface="標楷體" panose="03000509000000000000" pitchFamily="65" charset="-120"/>
              </a:rPr>
              <a:t>番號順序記述之</a:t>
            </a:r>
            <a:r>
              <a:rPr lang="zh-TW" altLang="en-US" sz="3600" b="0" dirty="0">
                <a:latin typeface="標楷體" panose="03000509000000000000" pitchFamily="65" charset="-120"/>
              </a:rPr>
              <a:t>。</a:t>
            </a:r>
          </a:p>
          <a:p>
            <a:pPr algn="just">
              <a:lnSpc>
                <a:spcPts val="4300"/>
              </a:lnSpc>
              <a:spcBef>
                <a:spcPts val="0"/>
              </a:spcBef>
              <a:buNone/>
            </a:pPr>
            <a:r>
              <a:rPr lang="en-US" altLang="zh-TW" sz="3600" b="0" dirty="0">
                <a:latin typeface="標楷體" panose="03000509000000000000" pitchFamily="65" charset="-120"/>
              </a:rPr>
              <a:t>(3)</a:t>
            </a:r>
            <a:r>
              <a:rPr lang="zh-TW" altLang="en-US" sz="3600" b="0" dirty="0">
                <a:latin typeface="標楷體" panose="03000509000000000000" pitchFamily="65" charset="-120"/>
              </a:rPr>
              <a:t>任務編組為遂行戰術任務需要之臨時性編組。記述時，應在該單位番號下，除以「＋、－」符號表達其兵力增、減情形外；另須註明其指揮關係</a:t>
            </a:r>
            <a:r>
              <a:rPr lang="en-US" altLang="zh-TW" sz="3600" b="0" dirty="0">
                <a:latin typeface="標楷體" panose="03000509000000000000" pitchFamily="65" charset="-120"/>
              </a:rPr>
              <a:t>(</a:t>
            </a:r>
            <a:r>
              <a:rPr lang="zh-TW" altLang="en-US" sz="3600" b="0" dirty="0">
                <a:latin typeface="標楷體" panose="03000509000000000000" pitchFamily="65" charset="-120"/>
              </a:rPr>
              <a:t>建制與編配除外</a:t>
            </a:r>
            <a:r>
              <a:rPr lang="en-US" altLang="zh-TW" sz="3600" b="0" dirty="0">
                <a:latin typeface="標楷體" panose="03000509000000000000" pitchFamily="65" charset="-120"/>
              </a:rPr>
              <a:t>)</a:t>
            </a:r>
            <a:r>
              <a:rPr lang="zh-TW" altLang="en-US" sz="3600" b="0" dirty="0">
                <a:latin typeface="標楷體" panose="03000509000000000000" pitchFamily="65" charset="-120"/>
              </a:rPr>
              <a:t>，</a:t>
            </a:r>
            <a:r>
              <a:rPr lang="zh-TW" altLang="en-US" sz="3600" b="0" dirty="0" smtClean="0">
                <a:latin typeface="標楷體" panose="03000509000000000000" pitchFamily="65" charset="-120"/>
              </a:rPr>
              <a:t>以茲區別。</a:t>
            </a:r>
            <a:endParaRPr lang="zh-TW" altLang="en-US" sz="3600" b="0" dirty="0">
              <a:latin typeface="標楷體" panose="03000509000000000000" pitchFamily="65" charset="-120"/>
            </a:endParaRPr>
          </a:p>
        </p:txBody>
      </p:sp>
      <p:sp>
        <p:nvSpPr>
          <p:cNvPr id="4" name="Rectangle 4"/>
          <p:cNvSpPr>
            <a:spLocks noChangeArrowheads="1"/>
          </p:cNvSpPr>
          <p:nvPr/>
        </p:nvSpPr>
        <p:spPr bwMode="auto">
          <a:xfrm>
            <a:off x="881590" y="188913"/>
            <a:ext cx="756084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None/>
            </a:pPr>
            <a:r>
              <a:rPr lang="zh-TW" altLang="en-US" sz="4000" b="0" dirty="0" smtClean="0">
                <a:latin typeface="標楷體" panose="03000509000000000000" pitchFamily="65" charset="-120"/>
              </a:rPr>
              <a:t>計畫</a:t>
            </a:r>
            <a:r>
              <a:rPr lang="zh-TW" altLang="en-US" sz="4000" b="0" dirty="0">
                <a:latin typeface="標楷體" panose="03000509000000000000" pitchFamily="65" charset="-120"/>
              </a:rPr>
              <a:t>作為要領</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56</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370907589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87086" y="1267398"/>
            <a:ext cx="8940409" cy="5478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just">
              <a:lnSpc>
                <a:spcPts val="4200"/>
              </a:lnSpc>
              <a:spcBef>
                <a:spcPts val="0"/>
              </a:spcBef>
              <a:buNone/>
            </a:pPr>
            <a:r>
              <a:rPr lang="en-US" altLang="zh-TW" sz="3600" b="0" dirty="0" smtClean="0">
                <a:latin typeface="標楷體" panose="03000509000000000000" pitchFamily="65" charset="-120"/>
              </a:rPr>
              <a:t>(</a:t>
            </a:r>
            <a:r>
              <a:rPr lang="en-US" altLang="zh-TW" sz="3600" b="0" dirty="0">
                <a:latin typeface="標楷體" panose="03000509000000000000" pitchFamily="65" charset="-120"/>
              </a:rPr>
              <a:t>4)</a:t>
            </a:r>
            <a:r>
              <a:rPr lang="zh-TW" altLang="en-US" sz="3600" b="0" dirty="0">
                <a:latin typeface="標楷體" panose="03000509000000000000" pitchFamily="65" charset="-120"/>
              </a:rPr>
              <a:t>某些特定狀況</a:t>
            </a:r>
            <a:r>
              <a:rPr lang="en-US" altLang="zh-TW" sz="3600" b="0" dirty="0">
                <a:latin typeface="標楷體" panose="03000509000000000000" pitchFamily="65" charset="-120"/>
              </a:rPr>
              <a:t>(</a:t>
            </a:r>
            <a:r>
              <a:rPr lang="zh-TW" altLang="en-US" sz="3600" b="0" dirty="0">
                <a:latin typeface="標楷體" panose="03000509000000000000" pitchFamily="65" charset="-120"/>
              </a:rPr>
              <a:t>如各行軍縱隊、兩個相同階層部隊產生指揮關係</a:t>
            </a:r>
            <a:r>
              <a:rPr lang="en-US" altLang="zh-TW" sz="3600" b="0" dirty="0">
                <a:latin typeface="標楷體" panose="03000509000000000000" pitchFamily="65" charset="-120"/>
              </a:rPr>
              <a:t>)</a:t>
            </a:r>
            <a:r>
              <a:rPr lang="zh-TW" altLang="en-US" sz="3600" b="0" dirty="0">
                <a:latin typeface="標楷體" panose="03000509000000000000" pitchFamily="65" charset="-120"/>
              </a:rPr>
              <a:t>須指定編組指揮官時，則應在該編組名稱直後，記述該編組之指揮官單位、級職、姓名。</a:t>
            </a:r>
          </a:p>
          <a:p>
            <a:pPr algn="just">
              <a:lnSpc>
                <a:spcPts val="4200"/>
              </a:lnSpc>
              <a:spcBef>
                <a:spcPts val="0"/>
              </a:spcBef>
              <a:buNone/>
            </a:pPr>
            <a:r>
              <a:rPr lang="en-US" altLang="zh-TW" sz="3600" b="0" dirty="0">
                <a:latin typeface="標楷體" panose="03000509000000000000" pitchFamily="65" charset="-120"/>
              </a:rPr>
              <a:t>(5)</a:t>
            </a:r>
            <a:r>
              <a:rPr lang="zh-TW" altLang="en-US" sz="3600" b="0" dirty="0">
                <a:latin typeface="標楷體" panose="03000509000000000000" pitchFamily="65" charset="-120"/>
              </a:rPr>
              <a:t>未納編於其他部隊之各直屬部隊，可併於「直屬部隊」欄中記述；若某直屬部隊之一部納編於其他部隊，應於該直屬部隊直後，以括號註明其減少的單位。</a:t>
            </a:r>
          </a:p>
          <a:p>
            <a:pPr algn="just">
              <a:lnSpc>
                <a:spcPts val="4200"/>
              </a:lnSpc>
              <a:spcBef>
                <a:spcPts val="0"/>
              </a:spcBef>
              <a:buNone/>
            </a:pPr>
            <a:r>
              <a:rPr lang="en-US" altLang="zh-TW" sz="3600" b="0" dirty="0">
                <a:latin typeface="標楷體" panose="03000509000000000000" pitchFamily="65" charset="-120"/>
              </a:rPr>
              <a:t>(6)</a:t>
            </a:r>
            <a:r>
              <a:rPr lang="zh-TW" altLang="en-US" sz="3600" b="0" dirty="0">
                <a:latin typeface="標楷體" panose="03000509000000000000" pitchFamily="65" charset="-120"/>
              </a:rPr>
              <a:t>任務編組之記述，概有列述式、英文代字式、符號式等</a:t>
            </a:r>
            <a:r>
              <a:rPr lang="en-US" altLang="zh-TW" sz="3600" b="0" dirty="0">
                <a:latin typeface="標楷體" panose="03000509000000000000" pitchFamily="65" charset="-120"/>
              </a:rPr>
              <a:t>3</a:t>
            </a:r>
            <a:r>
              <a:rPr lang="zh-TW" altLang="en-US" sz="3600" b="0" dirty="0">
                <a:latin typeface="標楷體" panose="03000509000000000000" pitchFamily="65" charset="-120"/>
              </a:rPr>
              <a:t>種方式。</a:t>
            </a:r>
          </a:p>
        </p:txBody>
      </p:sp>
      <p:sp>
        <p:nvSpPr>
          <p:cNvPr id="4" name="Rectangle 4"/>
          <p:cNvSpPr>
            <a:spLocks noChangeArrowheads="1"/>
          </p:cNvSpPr>
          <p:nvPr/>
        </p:nvSpPr>
        <p:spPr bwMode="auto">
          <a:xfrm>
            <a:off x="881590" y="188913"/>
            <a:ext cx="756084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None/>
            </a:pPr>
            <a:r>
              <a:rPr lang="zh-TW" altLang="en-US" sz="4000" b="0" dirty="0" smtClean="0">
                <a:latin typeface="標楷體" panose="03000509000000000000" pitchFamily="65" charset="-120"/>
              </a:rPr>
              <a:t>計畫</a:t>
            </a:r>
            <a:r>
              <a:rPr lang="zh-TW" altLang="en-US" sz="4000" b="0" dirty="0">
                <a:latin typeface="標楷體" panose="03000509000000000000" pitchFamily="65" charset="-120"/>
              </a:rPr>
              <a:t>作為要領</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57</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325280940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87086" y="1259904"/>
            <a:ext cx="8940409" cy="5055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nSpc>
                <a:spcPts val="4300"/>
              </a:lnSpc>
              <a:spcBef>
                <a:spcPts val="0"/>
              </a:spcBef>
              <a:buNone/>
            </a:pPr>
            <a:r>
              <a:rPr lang="en-US" altLang="zh-TW" sz="3600" b="0" dirty="0">
                <a:latin typeface="標楷體" panose="03000509000000000000" pitchFamily="65" charset="-120"/>
              </a:rPr>
              <a:t>(7)</a:t>
            </a:r>
            <a:r>
              <a:rPr lang="zh-TW" altLang="en-US" sz="3600" b="0" dirty="0">
                <a:solidFill>
                  <a:srgbClr val="0000FF"/>
                </a:solidFill>
                <a:latin typeface="標楷體" panose="03000509000000000000" pitchFamily="65" charset="-120"/>
              </a:rPr>
              <a:t>計畫第一段</a:t>
            </a:r>
            <a:r>
              <a:rPr lang="zh-TW" altLang="en-US" sz="3600" b="0" dirty="0">
                <a:latin typeface="標楷體" panose="03000509000000000000" pitchFamily="65" charset="-120"/>
              </a:rPr>
              <a:t>「</a:t>
            </a:r>
            <a:r>
              <a:rPr lang="zh-TW" altLang="en-US" sz="3600" b="0" dirty="0">
                <a:solidFill>
                  <a:srgbClr val="0000FF"/>
                </a:solidFill>
                <a:latin typeface="標楷體" panose="03000509000000000000" pitchFamily="65" charset="-120"/>
              </a:rPr>
              <a:t>狀況</a:t>
            </a:r>
            <a:r>
              <a:rPr lang="zh-TW" altLang="en-US" sz="3600" b="0" dirty="0">
                <a:latin typeface="標楷體" panose="03000509000000000000" pitchFamily="65" charset="-120"/>
              </a:rPr>
              <a:t>」記述要領</a:t>
            </a:r>
          </a:p>
          <a:p>
            <a:pPr>
              <a:lnSpc>
                <a:spcPts val="4300"/>
              </a:lnSpc>
              <a:spcBef>
                <a:spcPts val="0"/>
              </a:spcBef>
              <a:buNone/>
            </a:pPr>
            <a:r>
              <a:rPr lang="zh-TW" altLang="en-US" sz="3600" b="0" dirty="0">
                <a:latin typeface="標楷體" panose="03000509000000000000" pitchFamily="65" charset="-120"/>
              </a:rPr>
              <a:t>本段內容敘述</a:t>
            </a:r>
            <a:r>
              <a:rPr lang="zh-TW" altLang="en-US" sz="3600" b="0" dirty="0">
                <a:solidFill>
                  <a:srgbClr val="0000FF"/>
                </a:solidFill>
                <a:latin typeface="標楷體" panose="03000509000000000000" pitchFamily="65" charset="-120"/>
              </a:rPr>
              <a:t>以作戰環境為主</a:t>
            </a:r>
            <a:r>
              <a:rPr lang="zh-TW" altLang="en-US" sz="3600" b="0" dirty="0">
                <a:latin typeface="標楷體" panose="03000509000000000000" pitchFamily="65" charset="-120"/>
              </a:rPr>
              <a:t>，包括作戰地區、敵軍、友軍、兵力、假定等項資料，本段僅記述狀況資料，不涉及指揮官之</a:t>
            </a:r>
            <a:r>
              <a:rPr lang="zh-TW" altLang="en-US" sz="3600" b="0" dirty="0" smtClean="0">
                <a:latin typeface="標楷體" panose="03000509000000000000" pitchFamily="65" charset="-120"/>
              </a:rPr>
              <a:t>計劃或</a:t>
            </a:r>
            <a:r>
              <a:rPr lang="zh-TW" altLang="en-US" sz="3600" b="0" dirty="0">
                <a:latin typeface="標楷體" panose="03000509000000000000" pitchFamily="65" charset="-120"/>
              </a:rPr>
              <a:t>指示。</a:t>
            </a:r>
          </a:p>
          <a:p>
            <a:pPr>
              <a:lnSpc>
                <a:spcPts val="4300"/>
              </a:lnSpc>
              <a:spcBef>
                <a:spcPts val="0"/>
              </a:spcBef>
              <a:buNone/>
            </a:pPr>
            <a:r>
              <a:rPr lang="en-US" altLang="zh-TW" sz="3600" b="0" dirty="0" smtClean="0">
                <a:latin typeface="標楷體" panose="03000509000000000000" pitchFamily="65" charset="-120"/>
              </a:rPr>
              <a:t>1.</a:t>
            </a:r>
            <a:r>
              <a:rPr lang="zh-TW" altLang="en-US" sz="3600" b="0" dirty="0" smtClean="0">
                <a:solidFill>
                  <a:srgbClr val="0000FF"/>
                </a:solidFill>
                <a:latin typeface="標楷體" panose="03000509000000000000" pitchFamily="65" charset="-120"/>
              </a:rPr>
              <a:t>敵軍</a:t>
            </a:r>
            <a:r>
              <a:rPr lang="zh-TW" altLang="en-US" sz="3600" b="0" dirty="0" smtClean="0">
                <a:latin typeface="標楷體" panose="03000509000000000000" pitchFamily="65" charset="-120"/>
              </a:rPr>
              <a:t>。</a:t>
            </a:r>
            <a:endParaRPr lang="zh-TW" altLang="en-US" sz="3600" b="0" dirty="0">
              <a:latin typeface="標楷體" panose="03000509000000000000" pitchFamily="65" charset="-120"/>
            </a:endParaRPr>
          </a:p>
          <a:p>
            <a:pPr>
              <a:lnSpc>
                <a:spcPts val="4300"/>
              </a:lnSpc>
              <a:spcBef>
                <a:spcPts val="0"/>
              </a:spcBef>
              <a:buNone/>
            </a:pPr>
            <a:r>
              <a:rPr lang="en-US" altLang="zh-TW" sz="3600" b="0" dirty="0" smtClean="0">
                <a:latin typeface="標楷體" panose="03000509000000000000" pitchFamily="65" charset="-120"/>
              </a:rPr>
              <a:t>2.</a:t>
            </a:r>
            <a:r>
              <a:rPr lang="zh-TW" altLang="en-US" sz="3600" b="0" dirty="0" smtClean="0">
                <a:solidFill>
                  <a:srgbClr val="0000FF"/>
                </a:solidFill>
                <a:latin typeface="標楷體" panose="03000509000000000000" pitchFamily="65" charset="-120"/>
              </a:rPr>
              <a:t>友軍</a:t>
            </a:r>
            <a:r>
              <a:rPr lang="zh-TW" altLang="en-US" sz="3600" b="0" dirty="0" smtClean="0">
                <a:latin typeface="標楷體" panose="03000509000000000000" pitchFamily="65" charset="-120"/>
              </a:rPr>
              <a:t>。</a:t>
            </a:r>
            <a:endParaRPr lang="zh-TW" altLang="en-US" sz="3600" b="0" dirty="0">
              <a:latin typeface="標楷體" panose="03000509000000000000" pitchFamily="65" charset="-120"/>
            </a:endParaRPr>
          </a:p>
          <a:p>
            <a:pPr>
              <a:lnSpc>
                <a:spcPts val="4300"/>
              </a:lnSpc>
              <a:spcBef>
                <a:spcPts val="0"/>
              </a:spcBef>
              <a:buNone/>
            </a:pPr>
            <a:r>
              <a:rPr lang="en-US" altLang="zh-TW" sz="3600" b="0" dirty="0" smtClean="0">
                <a:latin typeface="標楷體" panose="03000509000000000000" pitchFamily="65" charset="-120"/>
              </a:rPr>
              <a:t>3.</a:t>
            </a:r>
            <a:r>
              <a:rPr lang="zh-TW" altLang="en-US" sz="3600" b="0" dirty="0" smtClean="0">
                <a:solidFill>
                  <a:srgbClr val="0000FF"/>
                </a:solidFill>
                <a:latin typeface="標楷體" panose="03000509000000000000" pitchFamily="65" charset="-120"/>
              </a:rPr>
              <a:t>兵力</a:t>
            </a:r>
            <a:r>
              <a:rPr lang="zh-TW" altLang="en-US" sz="3600" b="0" dirty="0" smtClean="0">
                <a:latin typeface="標楷體" panose="03000509000000000000" pitchFamily="65" charset="-120"/>
              </a:rPr>
              <a:t>。</a:t>
            </a:r>
            <a:endParaRPr lang="zh-TW" altLang="en-US" sz="3600" b="0" dirty="0">
              <a:latin typeface="標楷體" panose="03000509000000000000" pitchFamily="65" charset="-120"/>
            </a:endParaRPr>
          </a:p>
          <a:p>
            <a:pPr>
              <a:lnSpc>
                <a:spcPts val="4300"/>
              </a:lnSpc>
              <a:spcBef>
                <a:spcPts val="0"/>
              </a:spcBef>
              <a:buNone/>
            </a:pPr>
            <a:r>
              <a:rPr lang="en-US" altLang="zh-TW" sz="3600" b="0" dirty="0" smtClean="0">
                <a:latin typeface="標楷體" panose="03000509000000000000" pitchFamily="65" charset="-120"/>
              </a:rPr>
              <a:t>4.</a:t>
            </a:r>
            <a:r>
              <a:rPr lang="zh-TW" altLang="en-US" sz="3600" b="0" dirty="0" smtClean="0">
                <a:solidFill>
                  <a:srgbClr val="0000FF"/>
                </a:solidFill>
                <a:latin typeface="標楷體" panose="03000509000000000000" pitchFamily="65" charset="-120"/>
              </a:rPr>
              <a:t>假定事項</a:t>
            </a:r>
            <a:r>
              <a:rPr lang="zh-TW" altLang="en-US" sz="3600" b="0" dirty="0" smtClean="0">
                <a:latin typeface="標楷體" panose="03000509000000000000" pitchFamily="65" charset="-120"/>
              </a:rPr>
              <a:t>。</a:t>
            </a:r>
            <a:endParaRPr lang="zh-TW" altLang="en-US" sz="3600" b="0" dirty="0">
              <a:latin typeface="標楷體" panose="03000509000000000000" pitchFamily="65" charset="-120"/>
            </a:endParaRPr>
          </a:p>
        </p:txBody>
      </p:sp>
      <p:sp>
        <p:nvSpPr>
          <p:cNvPr id="4" name="Rectangle 4"/>
          <p:cNvSpPr>
            <a:spLocks noChangeArrowheads="1"/>
          </p:cNvSpPr>
          <p:nvPr/>
        </p:nvSpPr>
        <p:spPr bwMode="auto">
          <a:xfrm>
            <a:off x="881590" y="188913"/>
            <a:ext cx="756084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None/>
            </a:pPr>
            <a:r>
              <a:rPr lang="zh-TW" altLang="en-US" sz="4000" b="0" dirty="0" smtClean="0">
                <a:latin typeface="標楷體" panose="03000509000000000000" pitchFamily="65" charset="-120"/>
              </a:rPr>
              <a:t>計畫</a:t>
            </a:r>
            <a:r>
              <a:rPr lang="zh-TW" altLang="en-US" sz="4000" b="0" dirty="0">
                <a:latin typeface="標楷體" panose="03000509000000000000" pitchFamily="65" charset="-120"/>
              </a:rPr>
              <a:t>作為要領</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58</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280525134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87086" y="1260623"/>
            <a:ext cx="8940409" cy="5478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nSpc>
                <a:spcPts val="4200"/>
              </a:lnSpc>
              <a:spcBef>
                <a:spcPts val="0"/>
              </a:spcBef>
              <a:buNone/>
            </a:pPr>
            <a:r>
              <a:rPr lang="en-US" altLang="zh-TW" sz="3600" b="0" dirty="0">
                <a:latin typeface="標楷體" panose="03000509000000000000" pitchFamily="65" charset="-120"/>
              </a:rPr>
              <a:t>(8)</a:t>
            </a:r>
            <a:r>
              <a:rPr lang="zh-TW" altLang="en-US" sz="3600" b="0" dirty="0">
                <a:solidFill>
                  <a:srgbClr val="0000FF"/>
                </a:solidFill>
                <a:latin typeface="標楷體" panose="03000509000000000000" pitchFamily="65" charset="-120"/>
              </a:rPr>
              <a:t>計畫第二段</a:t>
            </a:r>
            <a:r>
              <a:rPr lang="zh-TW" altLang="en-US" sz="3600" b="0" dirty="0">
                <a:latin typeface="標楷體" panose="03000509000000000000" pitchFamily="65" charset="-120"/>
              </a:rPr>
              <a:t>「</a:t>
            </a:r>
            <a:r>
              <a:rPr lang="zh-TW" altLang="en-US" sz="3600" b="0" dirty="0">
                <a:solidFill>
                  <a:srgbClr val="0000FF"/>
                </a:solidFill>
                <a:latin typeface="標楷體" panose="03000509000000000000" pitchFamily="65" charset="-120"/>
              </a:rPr>
              <a:t>任務</a:t>
            </a:r>
            <a:r>
              <a:rPr lang="zh-TW" altLang="en-US" sz="3600" b="0" dirty="0">
                <a:latin typeface="標楷體" panose="03000509000000000000" pitchFamily="65" charset="-120"/>
              </a:rPr>
              <a:t>」記述要領</a:t>
            </a:r>
          </a:p>
          <a:p>
            <a:pPr>
              <a:lnSpc>
                <a:spcPts val="4200"/>
              </a:lnSpc>
              <a:spcBef>
                <a:spcPts val="0"/>
              </a:spcBef>
              <a:buNone/>
            </a:pPr>
            <a:r>
              <a:rPr lang="en-US" altLang="zh-TW" sz="3600" b="0" dirty="0">
                <a:latin typeface="標楷體" panose="03000509000000000000" pitchFamily="65" charset="-120"/>
              </a:rPr>
              <a:t>A.</a:t>
            </a:r>
            <a:r>
              <a:rPr lang="zh-TW" altLang="en-US" sz="3600" b="0" dirty="0">
                <a:latin typeface="標楷體" panose="03000509000000000000" pitchFamily="65" charset="-120"/>
              </a:rPr>
              <a:t>本段簡明敘述指揮官須予完成之通資責任與工作，文字敘述必須完整，不必分項。所敘述之任務乃任務分析時，從其上級所賦予之「特定行動」，經推斷行動、關鍵行動、重述本部任務，最後</a:t>
            </a:r>
            <a:r>
              <a:rPr lang="zh-TW" altLang="en-US" sz="3600" b="0" dirty="0" smtClean="0">
                <a:latin typeface="標楷體" panose="03000509000000000000" pitchFamily="65" charset="-120"/>
              </a:rPr>
              <a:t>經</a:t>
            </a:r>
            <a:r>
              <a:rPr lang="zh-TW" altLang="en-US" sz="3600" b="0" dirty="0">
                <a:latin typeface="標楷體" panose="03000509000000000000" pitchFamily="65" charset="-120"/>
              </a:rPr>
              <a:t>奉</a:t>
            </a:r>
            <a:r>
              <a:rPr lang="zh-TW" altLang="en-US" sz="3600" b="0" dirty="0" smtClean="0">
                <a:latin typeface="標楷體" panose="03000509000000000000" pitchFamily="65" charset="-120"/>
              </a:rPr>
              <a:t>核准</a:t>
            </a:r>
            <a:r>
              <a:rPr lang="zh-TW" altLang="en-US" sz="3600" b="0" dirty="0">
                <a:latin typeface="標楷體" panose="03000509000000000000" pitchFamily="65" charset="-120"/>
              </a:rPr>
              <a:t>之本部任務。</a:t>
            </a:r>
          </a:p>
          <a:p>
            <a:pPr>
              <a:lnSpc>
                <a:spcPts val="4200"/>
              </a:lnSpc>
              <a:spcBef>
                <a:spcPts val="0"/>
              </a:spcBef>
              <a:buNone/>
            </a:pPr>
            <a:r>
              <a:rPr lang="en-US" altLang="zh-TW" sz="3600" b="0" dirty="0">
                <a:latin typeface="標楷體" panose="03000509000000000000" pitchFamily="65" charset="-120"/>
              </a:rPr>
              <a:t>B.</a:t>
            </a:r>
            <a:r>
              <a:rPr lang="zh-TW" altLang="en-US" sz="3600" b="0" dirty="0">
                <a:latin typeface="標楷體" panose="03000509000000000000" pitchFamily="65" charset="-120"/>
              </a:rPr>
              <a:t>本段內容包括「</a:t>
            </a:r>
            <a:r>
              <a:rPr lang="zh-TW" altLang="en-US" sz="3600" b="0" dirty="0">
                <a:solidFill>
                  <a:srgbClr val="0000FF"/>
                </a:solidFill>
                <a:latin typeface="標楷體" panose="03000509000000000000" pitchFamily="65" charset="-120"/>
              </a:rPr>
              <a:t>何人</a:t>
            </a:r>
            <a:r>
              <a:rPr lang="zh-TW" altLang="en-US" sz="3600" b="0" dirty="0">
                <a:latin typeface="標楷體" panose="03000509000000000000" pitchFamily="65" charset="-120"/>
              </a:rPr>
              <a:t>」、「</a:t>
            </a:r>
            <a:r>
              <a:rPr lang="zh-TW" altLang="en-US" sz="3600" b="0" dirty="0">
                <a:solidFill>
                  <a:srgbClr val="0000FF"/>
                </a:solidFill>
                <a:latin typeface="標楷體" panose="03000509000000000000" pitchFamily="65" charset="-120"/>
              </a:rPr>
              <a:t>何時</a:t>
            </a:r>
            <a:r>
              <a:rPr lang="zh-TW" altLang="en-US" sz="3600" b="0" dirty="0">
                <a:latin typeface="標楷體" panose="03000509000000000000" pitchFamily="65" charset="-120"/>
              </a:rPr>
              <a:t>」、「</a:t>
            </a:r>
            <a:r>
              <a:rPr lang="zh-TW" altLang="en-US" sz="3600" b="0" dirty="0">
                <a:solidFill>
                  <a:srgbClr val="0000FF"/>
                </a:solidFill>
                <a:latin typeface="標楷體" panose="03000509000000000000" pitchFamily="65" charset="-120"/>
              </a:rPr>
              <a:t>何事</a:t>
            </a:r>
            <a:r>
              <a:rPr lang="en-US" altLang="zh-TW" sz="3600" b="0" dirty="0">
                <a:latin typeface="標楷體" panose="03000509000000000000" pitchFamily="65" charset="-120"/>
              </a:rPr>
              <a:t>(</a:t>
            </a:r>
            <a:r>
              <a:rPr lang="zh-TW" altLang="en-US" sz="3600" b="0" dirty="0">
                <a:solidFill>
                  <a:srgbClr val="0000FF"/>
                </a:solidFill>
                <a:latin typeface="標楷體" panose="03000509000000000000" pitchFamily="65" charset="-120"/>
              </a:rPr>
              <a:t>關鍵行動</a:t>
            </a:r>
            <a:r>
              <a:rPr lang="en-US" altLang="zh-TW" sz="3600" b="0" dirty="0">
                <a:latin typeface="標楷體" panose="03000509000000000000" pitchFamily="65" charset="-120"/>
              </a:rPr>
              <a:t>)</a:t>
            </a:r>
            <a:r>
              <a:rPr lang="zh-TW" altLang="en-US" sz="3600" b="0" dirty="0">
                <a:latin typeface="標楷體" panose="03000509000000000000" pitchFamily="65" charset="-120"/>
              </a:rPr>
              <a:t>」、「</a:t>
            </a:r>
            <a:r>
              <a:rPr lang="zh-TW" altLang="en-US" sz="3600" b="0" dirty="0">
                <a:solidFill>
                  <a:srgbClr val="0000FF"/>
                </a:solidFill>
                <a:latin typeface="標楷體" panose="03000509000000000000" pitchFamily="65" charset="-120"/>
              </a:rPr>
              <a:t>何地</a:t>
            </a:r>
            <a:r>
              <a:rPr lang="zh-TW" altLang="en-US" sz="3600" b="0" dirty="0">
                <a:latin typeface="標楷體" panose="03000509000000000000" pitchFamily="65" charset="-120"/>
              </a:rPr>
              <a:t>」與「</a:t>
            </a:r>
            <a:r>
              <a:rPr lang="zh-TW" altLang="en-US" sz="3600" b="0" dirty="0">
                <a:solidFill>
                  <a:srgbClr val="0000FF"/>
                </a:solidFill>
                <a:latin typeface="標楷體" panose="03000509000000000000" pitchFamily="65" charset="-120"/>
              </a:rPr>
              <a:t>為何</a:t>
            </a:r>
            <a:r>
              <a:rPr lang="en-US" altLang="zh-TW" sz="3600" b="0" dirty="0">
                <a:latin typeface="標楷體" panose="03000509000000000000" pitchFamily="65" charset="-120"/>
              </a:rPr>
              <a:t>(</a:t>
            </a:r>
            <a:r>
              <a:rPr lang="zh-TW" altLang="en-US" sz="3600" b="0" dirty="0">
                <a:solidFill>
                  <a:srgbClr val="0000FF"/>
                </a:solidFill>
                <a:latin typeface="標楷體" panose="03000509000000000000" pitchFamily="65" charset="-120"/>
              </a:rPr>
              <a:t>目的</a:t>
            </a:r>
            <a:r>
              <a:rPr lang="en-US" altLang="zh-TW" sz="3600" b="0" dirty="0">
                <a:latin typeface="標楷體" panose="03000509000000000000" pitchFamily="65" charset="-120"/>
              </a:rPr>
              <a:t>)</a:t>
            </a:r>
            <a:r>
              <a:rPr lang="zh-TW" altLang="en-US" sz="3600" b="0" dirty="0">
                <a:latin typeface="標楷體" panose="03000509000000000000" pitchFamily="65" charset="-120"/>
              </a:rPr>
              <a:t>」。若不能完全包含時，</a:t>
            </a:r>
            <a:r>
              <a:rPr lang="zh-TW" altLang="en-US" sz="3600" b="0" dirty="0">
                <a:solidFill>
                  <a:srgbClr val="0000FF"/>
                </a:solidFill>
                <a:latin typeface="標楷體" panose="03000509000000000000" pitchFamily="65" charset="-120"/>
              </a:rPr>
              <a:t>最少需包含</a:t>
            </a:r>
            <a:r>
              <a:rPr lang="zh-TW" altLang="en-US" sz="3600" b="0" dirty="0">
                <a:latin typeface="標楷體" panose="03000509000000000000" pitchFamily="65" charset="-120"/>
              </a:rPr>
              <a:t>「</a:t>
            </a:r>
            <a:r>
              <a:rPr lang="zh-TW" altLang="en-US" sz="3600" b="0" dirty="0">
                <a:solidFill>
                  <a:srgbClr val="0000FF"/>
                </a:solidFill>
                <a:latin typeface="標楷體" panose="03000509000000000000" pitchFamily="65" charset="-120"/>
              </a:rPr>
              <a:t>何事</a:t>
            </a:r>
            <a:r>
              <a:rPr lang="zh-TW" altLang="en-US" sz="3600" b="0" dirty="0">
                <a:latin typeface="標楷體" panose="03000509000000000000" pitchFamily="65" charset="-120"/>
              </a:rPr>
              <a:t>」與「</a:t>
            </a:r>
            <a:r>
              <a:rPr lang="zh-TW" altLang="en-US" sz="3600" b="0" dirty="0">
                <a:solidFill>
                  <a:srgbClr val="0000FF"/>
                </a:solidFill>
                <a:latin typeface="標楷體" panose="03000509000000000000" pitchFamily="65" charset="-120"/>
              </a:rPr>
              <a:t>為何</a:t>
            </a:r>
            <a:r>
              <a:rPr lang="zh-TW" altLang="en-US" sz="3600" b="0" dirty="0">
                <a:latin typeface="標楷體" panose="03000509000000000000" pitchFamily="65" charset="-120"/>
              </a:rPr>
              <a:t>」</a:t>
            </a:r>
            <a:r>
              <a:rPr lang="zh-TW" altLang="en-US" sz="3600" b="0" dirty="0" smtClean="0">
                <a:latin typeface="標楷體" panose="03000509000000000000" pitchFamily="65" charset="-120"/>
              </a:rPr>
              <a:t>。</a:t>
            </a:r>
            <a:endParaRPr lang="zh-TW" altLang="en-US" sz="3600" b="0" dirty="0">
              <a:latin typeface="標楷體" panose="03000509000000000000" pitchFamily="65" charset="-120"/>
            </a:endParaRPr>
          </a:p>
        </p:txBody>
      </p:sp>
      <p:sp>
        <p:nvSpPr>
          <p:cNvPr id="4" name="Rectangle 4"/>
          <p:cNvSpPr>
            <a:spLocks noChangeArrowheads="1"/>
          </p:cNvSpPr>
          <p:nvPr/>
        </p:nvSpPr>
        <p:spPr bwMode="auto">
          <a:xfrm>
            <a:off x="881590" y="188913"/>
            <a:ext cx="756084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None/>
            </a:pPr>
            <a:r>
              <a:rPr lang="zh-TW" altLang="en-US" sz="4000" b="0" dirty="0" smtClean="0">
                <a:latin typeface="標楷體" panose="03000509000000000000" pitchFamily="65" charset="-120"/>
              </a:rPr>
              <a:t>計畫</a:t>
            </a:r>
            <a:r>
              <a:rPr lang="zh-TW" altLang="en-US" sz="4000" b="0" dirty="0">
                <a:latin typeface="標楷體" panose="03000509000000000000" pitchFamily="65" charset="-120"/>
              </a:rPr>
              <a:t>作為要領</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59</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247665880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206516" y="1221614"/>
            <a:ext cx="8685964" cy="5132711"/>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446088" indent="-446088" algn="just" eaLnBrk="1">
              <a:lnSpc>
                <a:spcPts val="4300"/>
              </a:lnSpc>
              <a:spcBef>
                <a:spcPct val="0"/>
              </a:spcBef>
              <a:buNone/>
              <a:defRPr/>
            </a:pPr>
            <a:r>
              <a:rPr kumimoji="0" lang="zh-TW" altLang="en-US" sz="3600" b="0" kern="0" dirty="0">
                <a:solidFill>
                  <a:srgbClr val="FFFF00"/>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smtClean="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準備</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階段：旨在</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完成各項作戰整備</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與必要之</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預演</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使單位</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所屬</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熟稔</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計畫</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命令</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內容與任務</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全程</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之</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各項行動</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以具備將計畫</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命令</a:t>
            </a:r>
            <a:r>
              <a:rPr kumimoji="0" lang="en-US" altLang="zh-TW"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內容</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轉化為具體行動</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的</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能力。</a:t>
            </a:r>
          </a:p>
          <a:p>
            <a:pPr marL="446088" indent="-446088" algn="just" eaLnBrk="1">
              <a:lnSpc>
                <a:spcPts val="4300"/>
              </a:lnSpc>
              <a:spcBef>
                <a:spcPct val="0"/>
              </a:spcBef>
              <a:buNone/>
              <a:defRPr/>
            </a:pPr>
            <a:r>
              <a:rPr kumimoji="0" lang="zh-TW" altLang="en-US" sz="3600" b="0" kern="0" dirty="0">
                <a:solidFill>
                  <a:srgbClr val="FFFF00"/>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smtClean="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執行</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階段：基於</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貫徹執行指揮官之意志與作戰企圖</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因應戰況變化</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適時調整</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行動</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方案</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快速完成決策</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下達作戰指導</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及</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執行作戰命令</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，以圓滿</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達成</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任務。</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sp>
        <p:nvSpPr>
          <p:cNvPr id="3" name="Rectangle 4"/>
          <p:cNvSpPr>
            <a:spLocks noChangeArrowheads="1"/>
          </p:cNvSpPr>
          <p:nvPr/>
        </p:nvSpPr>
        <p:spPr bwMode="auto">
          <a:xfrm>
            <a:off x="1576388" y="188913"/>
            <a:ext cx="59753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FontTx/>
              <a:buNone/>
            </a:pPr>
            <a:r>
              <a:rPr lang="zh-TW" altLang="en-US" sz="4000" b="0" dirty="0">
                <a:latin typeface="Verdana" pitchFamily="34" charset="0"/>
              </a:rPr>
              <a:t>程序階段與目的</a:t>
            </a:r>
            <a:endParaRPr lang="zh-TW" altLang="en-US" sz="4800" b="0" dirty="0">
              <a:latin typeface="Verdana" pitchFamily="34" charset="0"/>
            </a:endParaRPr>
          </a:p>
        </p:txBody>
      </p:sp>
      <p:sp>
        <p:nvSpPr>
          <p:cNvPr id="6"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6</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9046649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87086" y="1247204"/>
            <a:ext cx="8940409" cy="5055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nSpc>
                <a:spcPts val="4300"/>
              </a:lnSpc>
              <a:spcBef>
                <a:spcPts val="0"/>
              </a:spcBef>
              <a:buNone/>
            </a:pPr>
            <a:r>
              <a:rPr lang="en-US" altLang="zh-TW" sz="3600" b="0" dirty="0">
                <a:latin typeface="標楷體" panose="03000509000000000000" pitchFamily="65" charset="-120"/>
              </a:rPr>
              <a:t>(9)</a:t>
            </a:r>
            <a:r>
              <a:rPr lang="zh-TW" altLang="en-US" sz="3600" b="0" dirty="0">
                <a:solidFill>
                  <a:srgbClr val="0000FF"/>
                </a:solidFill>
                <a:latin typeface="標楷體" panose="03000509000000000000" pitchFamily="65" charset="-120"/>
              </a:rPr>
              <a:t>計畫第三段</a:t>
            </a:r>
            <a:r>
              <a:rPr lang="zh-TW" altLang="en-US" sz="3600" b="0" dirty="0">
                <a:latin typeface="標楷體" panose="03000509000000000000" pitchFamily="65" charset="-120"/>
              </a:rPr>
              <a:t>「</a:t>
            </a:r>
            <a:r>
              <a:rPr lang="zh-TW" altLang="en-US" sz="3600" b="0" dirty="0">
                <a:solidFill>
                  <a:srgbClr val="0000FF"/>
                </a:solidFill>
                <a:latin typeface="標楷體" panose="03000509000000000000" pitchFamily="65" charset="-120"/>
              </a:rPr>
              <a:t>執行</a:t>
            </a:r>
            <a:r>
              <a:rPr lang="zh-TW" altLang="en-US" sz="3600" b="0" dirty="0">
                <a:latin typeface="標楷體" panose="03000509000000000000" pitchFamily="65" charset="-120"/>
              </a:rPr>
              <a:t>」記述要領</a:t>
            </a:r>
          </a:p>
          <a:p>
            <a:pPr>
              <a:lnSpc>
                <a:spcPts val="4300"/>
              </a:lnSpc>
              <a:spcBef>
                <a:spcPts val="0"/>
              </a:spcBef>
              <a:buNone/>
            </a:pPr>
            <a:r>
              <a:rPr lang="zh-TW" altLang="en-US" sz="3600" b="0" dirty="0">
                <a:latin typeface="標楷體" panose="03000509000000000000" pitchFamily="65" charset="-120"/>
              </a:rPr>
              <a:t>對各建制與配屬部隊，說明通資構想</a:t>
            </a:r>
            <a:r>
              <a:rPr lang="en-US" altLang="zh-TW" sz="3600" b="0" dirty="0">
                <a:latin typeface="標楷體" panose="03000509000000000000" pitchFamily="65" charset="-120"/>
              </a:rPr>
              <a:t>(</a:t>
            </a:r>
            <a:r>
              <a:rPr lang="zh-TW" altLang="en-US" sz="3600" b="0" dirty="0">
                <a:latin typeface="標楷體" panose="03000509000000000000" pitchFamily="65" charset="-120"/>
              </a:rPr>
              <a:t>作業構想</a:t>
            </a:r>
            <a:r>
              <a:rPr lang="en-US" altLang="zh-TW" sz="3600" b="0" dirty="0">
                <a:latin typeface="標楷體" panose="03000509000000000000" pitchFamily="65" charset="-120"/>
              </a:rPr>
              <a:t>)</a:t>
            </a:r>
            <a:r>
              <a:rPr lang="zh-TW" altLang="en-US" sz="3600" b="0" dirty="0">
                <a:latin typeface="標楷體" panose="03000509000000000000" pitchFamily="65" charset="-120"/>
              </a:rPr>
              <a:t>，賦予各部隊明確之任務，責成各該部隊</a:t>
            </a:r>
            <a:r>
              <a:rPr lang="en-US" altLang="zh-TW" sz="3600" b="0" dirty="0">
                <a:latin typeface="標楷體" panose="03000509000000000000" pitchFamily="65" charset="-120"/>
              </a:rPr>
              <a:t>(</a:t>
            </a:r>
            <a:r>
              <a:rPr lang="zh-TW" altLang="en-US" sz="3600" b="0" dirty="0">
                <a:latin typeface="標楷體" panose="03000509000000000000" pitchFamily="65" charset="-120"/>
              </a:rPr>
              <a:t>各作業單位</a:t>
            </a:r>
            <a:r>
              <a:rPr lang="en-US" altLang="zh-TW" sz="3600" b="0" dirty="0">
                <a:latin typeface="標楷體" panose="03000509000000000000" pitchFamily="65" charset="-120"/>
              </a:rPr>
              <a:t>)</a:t>
            </a:r>
            <a:r>
              <a:rPr lang="zh-TW" altLang="en-US" sz="3600" b="0" dirty="0">
                <a:latin typeface="標楷體" panose="03000509000000000000" pitchFamily="65" charset="-120"/>
              </a:rPr>
              <a:t>，執行通資設施</a:t>
            </a:r>
            <a:r>
              <a:rPr lang="en-US" altLang="zh-TW" sz="3600" b="0" dirty="0">
                <a:latin typeface="標楷體" panose="03000509000000000000" pitchFamily="65" charset="-120"/>
              </a:rPr>
              <a:t>(</a:t>
            </a:r>
            <a:r>
              <a:rPr lang="zh-TW" altLang="en-US" sz="3600" b="0" dirty="0">
                <a:latin typeface="標楷體" panose="03000509000000000000" pitchFamily="65" charset="-120"/>
              </a:rPr>
              <a:t>作業</a:t>
            </a:r>
            <a:r>
              <a:rPr lang="en-US" altLang="zh-TW" sz="3600" b="0" dirty="0">
                <a:latin typeface="標楷體" panose="03000509000000000000" pitchFamily="65" charset="-120"/>
              </a:rPr>
              <a:t>)</a:t>
            </a:r>
            <a:r>
              <a:rPr lang="zh-TW" altLang="en-US" sz="3600" b="0" dirty="0">
                <a:latin typeface="標楷體" panose="03000509000000000000" pitchFamily="65" charset="-120"/>
              </a:rPr>
              <a:t>之細部事項，以其達成第二段所記述之任務。</a:t>
            </a:r>
          </a:p>
          <a:p>
            <a:pPr>
              <a:lnSpc>
                <a:spcPts val="4300"/>
              </a:lnSpc>
              <a:spcBef>
                <a:spcPts val="0"/>
              </a:spcBef>
              <a:buNone/>
            </a:pPr>
            <a:r>
              <a:rPr lang="en-US" altLang="zh-TW" sz="3600" b="0" dirty="0" smtClean="0">
                <a:latin typeface="標楷體" panose="03000509000000000000" pitchFamily="65" charset="-120"/>
              </a:rPr>
              <a:t>1.</a:t>
            </a:r>
            <a:r>
              <a:rPr lang="zh-TW" altLang="en-US" sz="3600" b="0" dirty="0" smtClean="0">
                <a:solidFill>
                  <a:srgbClr val="0000FF"/>
                </a:solidFill>
                <a:latin typeface="標楷體" panose="03000509000000000000" pitchFamily="65" charset="-120"/>
              </a:rPr>
              <a:t>通</a:t>
            </a:r>
            <a:r>
              <a:rPr lang="zh-TW" altLang="en-US" sz="3600" b="0" dirty="0">
                <a:solidFill>
                  <a:srgbClr val="0000FF"/>
                </a:solidFill>
                <a:latin typeface="標楷體" panose="03000509000000000000" pitchFamily="65" charset="-120"/>
              </a:rPr>
              <a:t>資電構想</a:t>
            </a:r>
            <a:r>
              <a:rPr lang="en-US" altLang="zh-TW" sz="3600" b="0" dirty="0">
                <a:latin typeface="標楷體" panose="03000509000000000000" pitchFamily="65" charset="-120"/>
              </a:rPr>
              <a:t>(</a:t>
            </a:r>
            <a:r>
              <a:rPr lang="zh-TW" altLang="en-US" sz="3600" b="0" dirty="0">
                <a:solidFill>
                  <a:srgbClr val="0000FF"/>
                </a:solidFill>
                <a:latin typeface="標楷體" panose="03000509000000000000" pitchFamily="65" charset="-120"/>
              </a:rPr>
              <a:t>作業構想</a:t>
            </a:r>
            <a:r>
              <a:rPr lang="en-US" altLang="zh-TW" sz="3600" b="0" dirty="0" smtClean="0">
                <a:latin typeface="標楷體" panose="03000509000000000000" pitchFamily="65" charset="-120"/>
              </a:rPr>
              <a:t>)</a:t>
            </a:r>
            <a:r>
              <a:rPr lang="zh-TW" altLang="en-US" sz="3600" b="0" dirty="0" smtClean="0">
                <a:latin typeface="標楷體" panose="03000509000000000000" pitchFamily="65" charset="-120"/>
              </a:rPr>
              <a:t>。</a:t>
            </a:r>
            <a:endParaRPr lang="zh-TW" altLang="en-US" sz="3600" b="0" dirty="0">
              <a:latin typeface="標楷體" panose="03000509000000000000" pitchFamily="65" charset="-120"/>
            </a:endParaRPr>
          </a:p>
          <a:p>
            <a:pPr>
              <a:lnSpc>
                <a:spcPts val="4300"/>
              </a:lnSpc>
              <a:spcBef>
                <a:spcPts val="0"/>
              </a:spcBef>
              <a:buNone/>
            </a:pPr>
            <a:r>
              <a:rPr lang="en-US" altLang="zh-TW" sz="3600" b="0" dirty="0" smtClean="0">
                <a:latin typeface="標楷體" panose="03000509000000000000" pitchFamily="65" charset="-120"/>
              </a:rPr>
              <a:t>2.</a:t>
            </a:r>
            <a:r>
              <a:rPr lang="zh-TW" altLang="en-US" sz="3600" b="0" dirty="0" smtClean="0">
                <a:solidFill>
                  <a:srgbClr val="0000FF"/>
                </a:solidFill>
                <a:latin typeface="標楷體" panose="03000509000000000000" pitchFamily="65" charset="-120"/>
              </a:rPr>
              <a:t>各</a:t>
            </a:r>
            <a:r>
              <a:rPr lang="zh-TW" altLang="en-US" sz="3600" b="0" dirty="0">
                <a:solidFill>
                  <a:srgbClr val="0000FF"/>
                </a:solidFill>
                <a:latin typeface="標楷體" panose="03000509000000000000" pitchFamily="65" charset="-120"/>
              </a:rPr>
              <a:t>部隊</a:t>
            </a:r>
            <a:r>
              <a:rPr lang="en-US" altLang="zh-TW" sz="3600" b="0" dirty="0">
                <a:latin typeface="標楷體" panose="03000509000000000000" pitchFamily="65" charset="-120"/>
              </a:rPr>
              <a:t>(</a:t>
            </a:r>
            <a:r>
              <a:rPr lang="zh-TW" altLang="en-US" sz="3600" b="0" dirty="0">
                <a:solidFill>
                  <a:srgbClr val="0000FF"/>
                </a:solidFill>
                <a:latin typeface="標楷體" panose="03000509000000000000" pitchFamily="65" charset="-120"/>
              </a:rPr>
              <a:t>各作業單位</a:t>
            </a:r>
            <a:r>
              <a:rPr lang="en-US" altLang="zh-TW" sz="3600" b="0" dirty="0">
                <a:latin typeface="標楷體" panose="03000509000000000000" pitchFamily="65" charset="-120"/>
              </a:rPr>
              <a:t>)</a:t>
            </a:r>
            <a:r>
              <a:rPr lang="zh-TW" altLang="en-US" sz="3600" b="0" dirty="0" smtClean="0">
                <a:solidFill>
                  <a:srgbClr val="0000FF"/>
                </a:solidFill>
                <a:latin typeface="標楷體" panose="03000509000000000000" pitchFamily="65" charset="-120"/>
              </a:rPr>
              <a:t>任務</a:t>
            </a:r>
            <a:r>
              <a:rPr lang="zh-TW" altLang="en-US" sz="3600" b="0" dirty="0" smtClean="0">
                <a:latin typeface="標楷體" panose="03000509000000000000" pitchFamily="65" charset="-120"/>
              </a:rPr>
              <a:t>。</a:t>
            </a:r>
            <a:endParaRPr lang="zh-TW" altLang="en-US" sz="3600" b="0" dirty="0">
              <a:latin typeface="標楷體" panose="03000509000000000000" pitchFamily="65" charset="-120"/>
            </a:endParaRPr>
          </a:p>
          <a:p>
            <a:pPr>
              <a:lnSpc>
                <a:spcPts val="4300"/>
              </a:lnSpc>
              <a:spcBef>
                <a:spcPts val="0"/>
              </a:spcBef>
              <a:buNone/>
            </a:pPr>
            <a:r>
              <a:rPr lang="en-US" altLang="zh-TW" sz="3600" b="0" dirty="0" smtClean="0">
                <a:latin typeface="標楷體" panose="03000509000000000000" pitchFamily="65" charset="-120"/>
              </a:rPr>
              <a:t>3.</a:t>
            </a:r>
            <a:r>
              <a:rPr lang="zh-TW" altLang="en-US" sz="3600" b="0" dirty="0" smtClean="0">
                <a:solidFill>
                  <a:srgbClr val="0000FF"/>
                </a:solidFill>
                <a:latin typeface="標楷體" panose="03000509000000000000" pitchFamily="65" charset="-120"/>
              </a:rPr>
              <a:t>協調指示</a:t>
            </a:r>
            <a:r>
              <a:rPr lang="zh-TW" altLang="en-US" sz="3600" b="0" dirty="0" smtClean="0">
                <a:latin typeface="標楷體" panose="03000509000000000000" pitchFamily="65" charset="-120"/>
              </a:rPr>
              <a:t>。</a:t>
            </a:r>
            <a:endParaRPr lang="zh-TW" altLang="en-US" sz="3600" b="0" dirty="0">
              <a:latin typeface="標楷體" panose="03000509000000000000" pitchFamily="65" charset="-120"/>
            </a:endParaRPr>
          </a:p>
          <a:p>
            <a:pPr>
              <a:lnSpc>
                <a:spcPts val="4300"/>
              </a:lnSpc>
              <a:spcBef>
                <a:spcPts val="0"/>
              </a:spcBef>
              <a:buNone/>
            </a:pPr>
            <a:r>
              <a:rPr lang="en-US" altLang="zh-TW" sz="3600" b="0" dirty="0" smtClean="0">
                <a:latin typeface="標楷體" panose="03000509000000000000" pitchFamily="65" charset="-120"/>
              </a:rPr>
              <a:t>4.</a:t>
            </a:r>
            <a:r>
              <a:rPr lang="zh-TW" altLang="en-US" sz="3600" b="0" dirty="0" smtClean="0">
                <a:solidFill>
                  <a:srgbClr val="0000FF"/>
                </a:solidFill>
                <a:latin typeface="標楷體" panose="03000509000000000000" pitchFamily="65" charset="-120"/>
              </a:rPr>
              <a:t>生效時機</a:t>
            </a:r>
            <a:r>
              <a:rPr lang="zh-TW" altLang="en-US" sz="3600" b="0" dirty="0" smtClean="0">
                <a:latin typeface="標楷體" panose="03000509000000000000" pitchFamily="65" charset="-120"/>
              </a:rPr>
              <a:t>。</a:t>
            </a:r>
            <a:endParaRPr lang="zh-TW" altLang="en-US" sz="3600" b="0" dirty="0">
              <a:latin typeface="標楷體" panose="03000509000000000000" pitchFamily="65" charset="-120"/>
            </a:endParaRPr>
          </a:p>
        </p:txBody>
      </p:sp>
      <p:sp>
        <p:nvSpPr>
          <p:cNvPr id="4" name="Rectangle 4"/>
          <p:cNvSpPr>
            <a:spLocks noChangeArrowheads="1"/>
          </p:cNvSpPr>
          <p:nvPr/>
        </p:nvSpPr>
        <p:spPr bwMode="auto">
          <a:xfrm>
            <a:off x="881590" y="188913"/>
            <a:ext cx="756084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None/>
            </a:pPr>
            <a:r>
              <a:rPr lang="zh-TW" altLang="en-US" sz="4000" b="0" dirty="0" smtClean="0">
                <a:latin typeface="標楷體" panose="03000509000000000000" pitchFamily="65" charset="-120"/>
              </a:rPr>
              <a:t>計畫</a:t>
            </a:r>
            <a:r>
              <a:rPr lang="zh-TW" altLang="en-US" sz="4000" b="0" dirty="0">
                <a:latin typeface="標楷體" panose="03000509000000000000" pitchFamily="65" charset="-120"/>
              </a:rPr>
              <a:t>作為要領</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60</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107237740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87086" y="1286023"/>
            <a:ext cx="8940409" cy="5350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nSpc>
                <a:spcPts val="4100"/>
              </a:lnSpc>
              <a:spcBef>
                <a:spcPts val="0"/>
              </a:spcBef>
              <a:buNone/>
            </a:pPr>
            <a:r>
              <a:rPr lang="en-US" altLang="zh-TW" sz="3600" b="0" dirty="0">
                <a:latin typeface="標楷體" panose="03000509000000000000" pitchFamily="65" charset="-120"/>
              </a:rPr>
              <a:t>(10)</a:t>
            </a:r>
            <a:r>
              <a:rPr lang="zh-TW" altLang="en-US" sz="3600" b="0" dirty="0">
                <a:solidFill>
                  <a:srgbClr val="0000FF"/>
                </a:solidFill>
                <a:latin typeface="標楷體" panose="03000509000000000000" pitchFamily="65" charset="-120"/>
              </a:rPr>
              <a:t>計畫第四段</a:t>
            </a:r>
            <a:r>
              <a:rPr lang="zh-TW" altLang="en-US" sz="3600" b="0" dirty="0">
                <a:latin typeface="標楷體" panose="03000509000000000000" pitchFamily="65" charset="-120"/>
              </a:rPr>
              <a:t>「</a:t>
            </a:r>
            <a:r>
              <a:rPr lang="zh-TW" altLang="en-US" sz="3600" b="0" dirty="0">
                <a:solidFill>
                  <a:srgbClr val="0000FF"/>
                </a:solidFill>
                <a:latin typeface="標楷體" panose="03000509000000000000" pitchFamily="65" charset="-120"/>
              </a:rPr>
              <a:t>勤務支援</a:t>
            </a:r>
            <a:r>
              <a:rPr lang="zh-TW" altLang="en-US" sz="3600" b="0" dirty="0">
                <a:latin typeface="標楷體" panose="03000509000000000000" pitchFamily="65" charset="-120"/>
              </a:rPr>
              <a:t>」記述要領</a:t>
            </a:r>
          </a:p>
          <a:p>
            <a:pPr>
              <a:lnSpc>
                <a:spcPts val="4100"/>
              </a:lnSpc>
              <a:spcBef>
                <a:spcPts val="0"/>
              </a:spcBef>
              <a:buNone/>
            </a:pPr>
            <a:r>
              <a:rPr lang="zh-TW" altLang="en-US" sz="3600" b="0" dirty="0">
                <a:latin typeface="標楷體" panose="03000509000000000000" pitchFamily="65" charset="-120"/>
              </a:rPr>
              <a:t>本段區分為人事及後勤二項記述關於通資，則記述有關通資補給、保修、及行政與後勤等通資作業有關諸事項之規定</a:t>
            </a:r>
            <a:r>
              <a:rPr lang="zh-TW" altLang="en-US" sz="3600" b="0" dirty="0" smtClean="0">
                <a:latin typeface="標楷體" panose="03000509000000000000" pitchFamily="65" charset="-120"/>
              </a:rPr>
              <a:t>。</a:t>
            </a:r>
            <a:r>
              <a:rPr lang="zh-TW" altLang="en-US" sz="3600" b="0" dirty="0">
                <a:latin typeface="標楷體" panose="03000509000000000000" pitchFamily="65" charset="-120"/>
              </a:rPr>
              <a:t>要領</a:t>
            </a:r>
            <a:r>
              <a:rPr lang="zh-TW" altLang="en-US" sz="3600" b="0" dirty="0" smtClean="0">
                <a:latin typeface="標楷體" panose="03000509000000000000" pitchFamily="65" charset="-120"/>
              </a:rPr>
              <a:t>如下</a:t>
            </a:r>
            <a:r>
              <a:rPr lang="zh-TW" altLang="en-US" sz="3600" b="0" dirty="0">
                <a:latin typeface="標楷體" panose="03000509000000000000" pitchFamily="65" charset="-120"/>
              </a:rPr>
              <a:t>：</a:t>
            </a:r>
          </a:p>
          <a:p>
            <a:pPr>
              <a:lnSpc>
                <a:spcPts val="4100"/>
              </a:lnSpc>
              <a:spcBef>
                <a:spcPts val="0"/>
              </a:spcBef>
              <a:buNone/>
            </a:pPr>
            <a:r>
              <a:rPr lang="en-US" altLang="zh-TW" sz="3600" b="0" dirty="0" smtClean="0">
                <a:latin typeface="標楷體" panose="03000509000000000000" pitchFamily="65" charset="-120"/>
              </a:rPr>
              <a:t>1.</a:t>
            </a:r>
            <a:r>
              <a:rPr lang="zh-TW" altLang="en-US" sz="3600" b="0" dirty="0" smtClean="0">
                <a:latin typeface="標楷體" panose="03000509000000000000" pitchFamily="65" charset="-120"/>
              </a:rPr>
              <a:t>有關</a:t>
            </a:r>
            <a:r>
              <a:rPr lang="zh-TW" altLang="en-US" sz="3600" b="0" dirty="0">
                <a:latin typeface="標楷體" panose="03000509000000000000" pitchFamily="65" charset="-120"/>
              </a:rPr>
              <a:t>勤務支援計畫之文號或行政與勤務</a:t>
            </a:r>
            <a:r>
              <a:rPr lang="zh-TW" altLang="en-US" sz="3600" b="0" dirty="0" smtClean="0">
                <a:latin typeface="標楷體" panose="03000509000000000000" pitchFamily="65" charset="-120"/>
              </a:rPr>
              <a:t>支</a:t>
            </a:r>
            <a:endParaRPr lang="en-US" altLang="zh-TW" sz="3600" b="0" dirty="0" smtClean="0">
              <a:latin typeface="標楷體" panose="03000509000000000000" pitchFamily="65" charset="-120"/>
            </a:endParaRPr>
          </a:p>
          <a:p>
            <a:pPr>
              <a:lnSpc>
                <a:spcPts val="4100"/>
              </a:lnSpc>
              <a:spcBef>
                <a:spcPts val="0"/>
              </a:spcBef>
              <a:buNone/>
            </a:pPr>
            <a:r>
              <a:rPr lang="en-US" altLang="zh-TW" sz="3600" b="0" dirty="0">
                <a:latin typeface="標楷體" panose="03000509000000000000" pitchFamily="65" charset="-120"/>
              </a:rPr>
              <a:t> </a:t>
            </a:r>
            <a:r>
              <a:rPr lang="en-US" altLang="zh-TW" sz="3600" b="0" dirty="0" smtClean="0">
                <a:latin typeface="標楷體" panose="03000509000000000000" pitchFamily="65" charset="-120"/>
              </a:rPr>
              <a:t> </a:t>
            </a:r>
            <a:r>
              <a:rPr lang="zh-TW" altLang="en-US" sz="3600" b="0" dirty="0" smtClean="0">
                <a:latin typeface="標楷體" panose="03000509000000000000" pitchFamily="65" charset="-120"/>
              </a:rPr>
              <a:t>援</a:t>
            </a:r>
            <a:r>
              <a:rPr lang="zh-TW" altLang="en-US" sz="3600" b="0" dirty="0">
                <a:latin typeface="標楷體" panose="03000509000000000000" pitchFamily="65" charset="-120"/>
              </a:rPr>
              <a:t>之具體事項。</a:t>
            </a:r>
          </a:p>
          <a:p>
            <a:pPr>
              <a:lnSpc>
                <a:spcPts val="4100"/>
              </a:lnSpc>
              <a:spcBef>
                <a:spcPts val="0"/>
              </a:spcBef>
              <a:buNone/>
            </a:pPr>
            <a:r>
              <a:rPr lang="en-US" altLang="zh-TW" sz="3600" b="0" dirty="0" smtClean="0">
                <a:latin typeface="標楷體" panose="03000509000000000000" pitchFamily="65" charset="-120"/>
              </a:rPr>
              <a:t>2.</a:t>
            </a:r>
            <a:r>
              <a:rPr lang="zh-TW" altLang="en-US" sz="3600" b="0" dirty="0" smtClean="0">
                <a:latin typeface="標楷體" panose="03000509000000000000" pitchFamily="65" charset="-120"/>
              </a:rPr>
              <a:t>通</a:t>
            </a:r>
            <a:r>
              <a:rPr lang="zh-TW" altLang="en-US" sz="3600" b="0" dirty="0">
                <a:latin typeface="標楷體" panose="03000509000000000000" pitchFamily="65" charset="-120"/>
              </a:rPr>
              <a:t>資車輛使用道路優先權之規定。</a:t>
            </a:r>
          </a:p>
          <a:p>
            <a:pPr>
              <a:lnSpc>
                <a:spcPts val="4100"/>
              </a:lnSpc>
              <a:spcBef>
                <a:spcPts val="0"/>
              </a:spcBef>
              <a:buNone/>
            </a:pPr>
            <a:r>
              <a:rPr lang="en-US" altLang="zh-TW" sz="3600" b="0" dirty="0" smtClean="0">
                <a:latin typeface="標楷體" panose="03000509000000000000" pitchFamily="65" charset="-120"/>
              </a:rPr>
              <a:t>3.</a:t>
            </a:r>
            <a:r>
              <a:rPr lang="zh-TW" altLang="en-US" sz="3600" b="0" dirty="0" smtClean="0">
                <a:latin typeface="標楷體" panose="03000509000000000000" pitchFamily="65" charset="-120"/>
              </a:rPr>
              <a:t>通</a:t>
            </a:r>
            <a:r>
              <a:rPr lang="zh-TW" altLang="en-US" sz="3600" b="0" dirty="0">
                <a:latin typeface="標楷體" panose="03000509000000000000" pitchFamily="65" charset="-120"/>
              </a:rPr>
              <a:t>資補給、保修設施位置，或註明「</a:t>
            </a:r>
            <a:r>
              <a:rPr lang="zh-TW" altLang="en-US" sz="3600" b="0" dirty="0" smtClean="0">
                <a:latin typeface="標楷體" panose="03000509000000000000" pitchFamily="65" charset="-120"/>
              </a:rPr>
              <a:t>勤務</a:t>
            </a:r>
            <a:endParaRPr lang="en-US" altLang="zh-TW" sz="3600" b="0" dirty="0" smtClean="0">
              <a:latin typeface="標楷體" panose="03000509000000000000" pitchFamily="65" charset="-120"/>
            </a:endParaRPr>
          </a:p>
          <a:p>
            <a:pPr>
              <a:lnSpc>
                <a:spcPts val="4100"/>
              </a:lnSpc>
              <a:spcBef>
                <a:spcPts val="0"/>
              </a:spcBef>
              <a:buNone/>
            </a:pPr>
            <a:r>
              <a:rPr lang="en-US" altLang="zh-TW" sz="3600" b="0" dirty="0">
                <a:latin typeface="標楷體" panose="03000509000000000000" pitchFamily="65" charset="-120"/>
              </a:rPr>
              <a:t> </a:t>
            </a:r>
            <a:r>
              <a:rPr lang="en-US" altLang="zh-TW" sz="3600" b="0" dirty="0" smtClean="0">
                <a:latin typeface="標楷體" panose="03000509000000000000" pitchFamily="65" charset="-120"/>
              </a:rPr>
              <a:t> </a:t>
            </a:r>
            <a:r>
              <a:rPr lang="zh-TW" altLang="en-US" sz="3600" b="0" dirty="0" smtClean="0">
                <a:latin typeface="標楷體" panose="03000509000000000000" pitchFamily="65" charset="-120"/>
              </a:rPr>
              <a:t>地區</a:t>
            </a:r>
            <a:r>
              <a:rPr lang="zh-TW" altLang="en-US" sz="3600" b="0" dirty="0">
                <a:latin typeface="標楷體" panose="03000509000000000000" pitchFamily="65" charset="-120"/>
              </a:rPr>
              <a:t>設施位置透明圖之編號」或通資</a:t>
            </a:r>
            <a:r>
              <a:rPr lang="zh-TW" altLang="en-US" sz="3600" b="0" dirty="0" smtClean="0">
                <a:latin typeface="標楷體" panose="03000509000000000000" pitchFamily="65" charset="-120"/>
              </a:rPr>
              <a:t>補給</a:t>
            </a:r>
            <a:endParaRPr lang="en-US" altLang="zh-TW" sz="3600" b="0" dirty="0" smtClean="0">
              <a:latin typeface="標楷體" panose="03000509000000000000" pitchFamily="65" charset="-120"/>
            </a:endParaRPr>
          </a:p>
          <a:p>
            <a:pPr>
              <a:lnSpc>
                <a:spcPts val="4100"/>
              </a:lnSpc>
              <a:spcBef>
                <a:spcPts val="0"/>
              </a:spcBef>
              <a:buNone/>
            </a:pPr>
            <a:r>
              <a:rPr lang="en-US" altLang="zh-TW" sz="3600" b="0" dirty="0">
                <a:latin typeface="標楷體" panose="03000509000000000000" pitchFamily="65" charset="-120"/>
              </a:rPr>
              <a:t> </a:t>
            </a:r>
            <a:r>
              <a:rPr lang="en-US" altLang="zh-TW" sz="3600" b="0" dirty="0" smtClean="0">
                <a:latin typeface="標楷體" panose="03000509000000000000" pitchFamily="65" charset="-120"/>
              </a:rPr>
              <a:t> </a:t>
            </a:r>
            <a:r>
              <a:rPr lang="zh-TW" altLang="en-US" sz="3600" b="0" dirty="0" smtClean="0">
                <a:latin typeface="標楷體" panose="03000509000000000000" pitchFamily="65" charset="-120"/>
              </a:rPr>
              <a:t>、</a:t>
            </a:r>
            <a:r>
              <a:rPr lang="zh-TW" altLang="en-US" sz="3600" b="0" dirty="0">
                <a:latin typeface="標楷體" panose="03000509000000000000" pitchFamily="65" charset="-120"/>
              </a:rPr>
              <a:t>保</a:t>
            </a:r>
            <a:r>
              <a:rPr lang="zh-TW" altLang="en-US" sz="3600" b="0" dirty="0" smtClean="0">
                <a:latin typeface="標楷體" panose="03000509000000000000" pitchFamily="65" charset="-120"/>
              </a:rPr>
              <a:t>修之規定、照相</a:t>
            </a:r>
            <a:r>
              <a:rPr lang="zh-TW" altLang="en-US" sz="3600" b="0" dirty="0">
                <a:latin typeface="標楷體" panose="03000509000000000000" pitchFamily="65" charset="-120"/>
              </a:rPr>
              <a:t>勤務設施位置與</a:t>
            </a:r>
            <a:r>
              <a:rPr lang="zh-TW" altLang="en-US" sz="3600" b="0" dirty="0" smtClean="0">
                <a:latin typeface="標楷體" panose="03000509000000000000" pitchFamily="65" charset="-120"/>
              </a:rPr>
              <a:t>規定</a:t>
            </a:r>
            <a:endParaRPr lang="zh-TW" altLang="en-US" sz="3600" b="0" dirty="0">
              <a:latin typeface="標楷體" panose="03000509000000000000" pitchFamily="65" charset="-120"/>
            </a:endParaRPr>
          </a:p>
        </p:txBody>
      </p:sp>
      <p:sp>
        <p:nvSpPr>
          <p:cNvPr id="4" name="Rectangle 4"/>
          <p:cNvSpPr>
            <a:spLocks noChangeArrowheads="1"/>
          </p:cNvSpPr>
          <p:nvPr/>
        </p:nvSpPr>
        <p:spPr bwMode="auto">
          <a:xfrm>
            <a:off x="881590" y="188913"/>
            <a:ext cx="756084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None/>
            </a:pPr>
            <a:r>
              <a:rPr lang="zh-TW" altLang="en-US" sz="4000" b="0" dirty="0" smtClean="0">
                <a:latin typeface="標楷體" panose="03000509000000000000" pitchFamily="65" charset="-120"/>
              </a:rPr>
              <a:t>計畫</a:t>
            </a:r>
            <a:r>
              <a:rPr lang="zh-TW" altLang="en-US" sz="4000" b="0" dirty="0">
                <a:latin typeface="標楷體" panose="03000509000000000000" pitchFamily="65" charset="-120"/>
              </a:rPr>
              <a:t>作為要領</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61</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427883961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87086" y="1294160"/>
            <a:ext cx="8940409" cy="45037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nSpc>
                <a:spcPts val="4300"/>
              </a:lnSpc>
              <a:spcBef>
                <a:spcPts val="0"/>
              </a:spcBef>
              <a:buNone/>
            </a:pPr>
            <a:r>
              <a:rPr lang="en-US" altLang="zh-TW" sz="3600" b="0" dirty="0" smtClean="0">
                <a:latin typeface="標楷體" panose="03000509000000000000" pitchFamily="65" charset="-120"/>
              </a:rPr>
              <a:t>(</a:t>
            </a:r>
            <a:r>
              <a:rPr lang="en-US" altLang="zh-TW" sz="3600" b="0" dirty="0">
                <a:latin typeface="標楷體" panose="03000509000000000000" pitchFamily="65" charset="-120"/>
              </a:rPr>
              <a:t>11</a:t>
            </a:r>
            <a:r>
              <a:rPr lang="en-US" altLang="zh-TW" sz="3600" b="0" dirty="0" smtClean="0">
                <a:latin typeface="標楷體" panose="03000509000000000000" pitchFamily="65" charset="-120"/>
              </a:rPr>
              <a:t>)</a:t>
            </a:r>
            <a:r>
              <a:rPr lang="zh-TW" altLang="en-US" sz="3600" b="0" dirty="0" smtClean="0">
                <a:solidFill>
                  <a:srgbClr val="0000FF"/>
                </a:solidFill>
                <a:latin typeface="標楷體" panose="03000509000000000000" pitchFamily="65" charset="-120"/>
              </a:rPr>
              <a:t>計畫</a:t>
            </a:r>
            <a:r>
              <a:rPr lang="zh-TW" altLang="en-US" sz="3600" b="0" dirty="0">
                <a:solidFill>
                  <a:srgbClr val="0000FF"/>
                </a:solidFill>
                <a:latin typeface="標楷體" panose="03000509000000000000" pitchFamily="65" charset="-120"/>
              </a:rPr>
              <a:t>第五段</a:t>
            </a:r>
            <a:r>
              <a:rPr lang="zh-TW" altLang="en-US" sz="3600" b="0" dirty="0">
                <a:latin typeface="標楷體" panose="03000509000000000000" pitchFamily="65" charset="-120"/>
              </a:rPr>
              <a:t>「</a:t>
            </a:r>
            <a:r>
              <a:rPr lang="zh-TW" altLang="en-US" sz="3600" b="0" dirty="0">
                <a:solidFill>
                  <a:srgbClr val="0000FF"/>
                </a:solidFill>
                <a:latin typeface="標楷體" panose="03000509000000000000" pitchFamily="65" charset="-120"/>
              </a:rPr>
              <a:t>指揮與通資電</a:t>
            </a:r>
            <a:r>
              <a:rPr lang="zh-TW" altLang="en-US" sz="3600" b="0" dirty="0">
                <a:latin typeface="標楷體" panose="03000509000000000000" pitchFamily="65" charset="-120"/>
              </a:rPr>
              <a:t>」</a:t>
            </a:r>
            <a:r>
              <a:rPr lang="zh-TW" altLang="en-US" sz="3600" b="0" dirty="0" smtClean="0">
                <a:latin typeface="標楷體" panose="03000509000000000000" pitchFamily="65" charset="-120"/>
              </a:rPr>
              <a:t>記述</a:t>
            </a:r>
            <a:endParaRPr lang="en-US" altLang="zh-TW" sz="3600" b="0" dirty="0" smtClean="0">
              <a:latin typeface="標楷體" panose="03000509000000000000" pitchFamily="65" charset="-120"/>
            </a:endParaRPr>
          </a:p>
          <a:p>
            <a:pPr>
              <a:lnSpc>
                <a:spcPts val="4300"/>
              </a:lnSpc>
              <a:spcBef>
                <a:spcPts val="0"/>
              </a:spcBef>
              <a:buNone/>
            </a:pPr>
            <a:r>
              <a:rPr lang="en-US" altLang="zh-TW" sz="3600" b="0" dirty="0" smtClean="0">
                <a:latin typeface="標楷體" panose="03000509000000000000" pitchFamily="65" charset="-120"/>
              </a:rPr>
              <a:t>1.</a:t>
            </a:r>
            <a:r>
              <a:rPr lang="zh-TW" altLang="en-US" sz="3600" b="0" dirty="0" smtClean="0">
                <a:latin typeface="標楷體" panose="03000509000000000000" pitchFamily="65" charset="-120"/>
              </a:rPr>
              <a:t>指揮</a:t>
            </a:r>
            <a:endParaRPr lang="zh-TW" altLang="en-US" sz="3600" b="0" dirty="0">
              <a:latin typeface="標楷體" panose="03000509000000000000" pitchFamily="65" charset="-120"/>
            </a:endParaRPr>
          </a:p>
          <a:p>
            <a:pPr>
              <a:lnSpc>
                <a:spcPts val="4300"/>
              </a:lnSpc>
              <a:spcBef>
                <a:spcPts val="0"/>
              </a:spcBef>
              <a:buNone/>
            </a:pPr>
            <a:r>
              <a:rPr lang="en-US" altLang="zh-TW" sz="3600" b="0" dirty="0" smtClean="0">
                <a:latin typeface="標楷體" panose="03000509000000000000" pitchFamily="65" charset="-120"/>
              </a:rPr>
              <a:t>  A.</a:t>
            </a:r>
            <a:r>
              <a:rPr lang="zh-TW" altLang="en-US" sz="3600" b="0" dirty="0" smtClean="0">
                <a:latin typeface="標楷體" panose="03000509000000000000" pitchFamily="65" charset="-120"/>
              </a:rPr>
              <a:t>開設</a:t>
            </a:r>
            <a:r>
              <a:rPr lang="zh-TW" altLang="en-US" sz="3600" b="0" dirty="0">
                <a:latin typeface="標楷體" panose="03000509000000000000" pitchFamily="65" charset="-120"/>
              </a:rPr>
              <a:t>指揮所</a:t>
            </a:r>
            <a:r>
              <a:rPr lang="zh-TW" altLang="en-US" sz="3600" b="0" dirty="0" smtClean="0">
                <a:latin typeface="標楷體" panose="03000509000000000000" pitchFamily="65" charset="-120"/>
              </a:rPr>
              <a:t>種類及指揮者位置。</a:t>
            </a:r>
            <a:endParaRPr lang="zh-TW" altLang="en-US" sz="3600" b="0" dirty="0">
              <a:latin typeface="標楷體" panose="03000509000000000000" pitchFamily="65" charset="-120"/>
            </a:endParaRPr>
          </a:p>
          <a:p>
            <a:pPr>
              <a:lnSpc>
                <a:spcPts val="4300"/>
              </a:lnSpc>
              <a:spcBef>
                <a:spcPts val="0"/>
              </a:spcBef>
              <a:buNone/>
            </a:pPr>
            <a:r>
              <a:rPr lang="en-US" altLang="zh-TW" sz="3600" b="0" dirty="0" smtClean="0">
                <a:latin typeface="標楷體" panose="03000509000000000000" pitchFamily="65" charset="-120"/>
              </a:rPr>
              <a:t>  B</a:t>
            </a:r>
            <a:r>
              <a:rPr lang="en-US" altLang="zh-TW" sz="3600" b="0" dirty="0">
                <a:latin typeface="標楷體" panose="03000509000000000000" pitchFamily="65" charset="-120"/>
              </a:rPr>
              <a:t>.</a:t>
            </a:r>
            <a:r>
              <a:rPr lang="zh-TW" altLang="en-US" sz="3600" b="0" dirty="0">
                <a:latin typeface="標楷體" panose="03000509000000000000" pitchFamily="65" charset="-120"/>
              </a:rPr>
              <a:t>五級</a:t>
            </a:r>
            <a:r>
              <a:rPr lang="zh-TW" altLang="en-US" sz="3600" b="0" dirty="0" smtClean="0">
                <a:latin typeface="標楷體" panose="03000509000000000000" pitchFamily="65" charset="-120"/>
              </a:rPr>
              <a:t>代理人。</a:t>
            </a:r>
            <a:endParaRPr lang="zh-TW" altLang="en-US" sz="3600" b="0" dirty="0">
              <a:latin typeface="標楷體" panose="03000509000000000000" pitchFamily="65" charset="-120"/>
            </a:endParaRPr>
          </a:p>
          <a:p>
            <a:pPr>
              <a:lnSpc>
                <a:spcPts val="4300"/>
              </a:lnSpc>
              <a:spcBef>
                <a:spcPts val="0"/>
              </a:spcBef>
              <a:buNone/>
            </a:pPr>
            <a:r>
              <a:rPr lang="en-US" altLang="zh-TW" sz="3600" b="0" dirty="0" smtClean="0">
                <a:latin typeface="標楷體" panose="03000509000000000000" pitchFamily="65" charset="-120"/>
              </a:rPr>
              <a:t>2.</a:t>
            </a:r>
            <a:r>
              <a:rPr lang="zh-TW" altLang="en-US" sz="3600" b="0" dirty="0" smtClean="0">
                <a:latin typeface="標楷體" panose="03000509000000000000" pitchFamily="65" charset="-120"/>
              </a:rPr>
              <a:t>通</a:t>
            </a:r>
            <a:r>
              <a:rPr lang="zh-TW" altLang="en-US" sz="3600" b="0" dirty="0">
                <a:latin typeface="標楷體" panose="03000509000000000000" pitchFamily="65" charset="-120"/>
              </a:rPr>
              <a:t>資</a:t>
            </a:r>
          </a:p>
          <a:p>
            <a:pPr>
              <a:lnSpc>
                <a:spcPts val="4300"/>
              </a:lnSpc>
              <a:spcBef>
                <a:spcPts val="0"/>
              </a:spcBef>
              <a:buNone/>
            </a:pPr>
            <a:r>
              <a:rPr lang="en-US" altLang="zh-TW" sz="3600" b="0" dirty="0" smtClean="0">
                <a:latin typeface="標楷體" panose="03000509000000000000" pitchFamily="65" charset="-120"/>
              </a:rPr>
              <a:t>  A</a:t>
            </a:r>
            <a:r>
              <a:rPr lang="en-US" altLang="zh-TW" sz="3600" b="0" dirty="0">
                <a:latin typeface="標楷體" panose="03000509000000000000" pitchFamily="65" charset="-120"/>
              </a:rPr>
              <a:t>.</a:t>
            </a:r>
            <a:r>
              <a:rPr lang="zh-TW" altLang="en-US" sz="3600" b="0" dirty="0">
                <a:latin typeface="標楷體" panose="03000509000000000000" pitchFamily="65" charset="-120"/>
              </a:rPr>
              <a:t>通資作業規定</a:t>
            </a:r>
          </a:p>
          <a:p>
            <a:pPr>
              <a:lnSpc>
                <a:spcPts val="4300"/>
              </a:lnSpc>
              <a:spcBef>
                <a:spcPts val="0"/>
              </a:spcBef>
              <a:buNone/>
            </a:pPr>
            <a:r>
              <a:rPr lang="en-US" altLang="zh-TW" sz="3600" b="0" dirty="0" smtClean="0">
                <a:latin typeface="標楷體" panose="03000509000000000000" pitchFamily="65" charset="-120"/>
              </a:rPr>
              <a:t>  B</a:t>
            </a:r>
            <a:r>
              <a:rPr lang="en-US" altLang="zh-TW" sz="3600" b="0" dirty="0">
                <a:latin typeface="標楷體" panose="03000509000000000000" pitchFamily="65" charset="-120"/>
              </a:rPr>
              <a:t>.</a:t>
            </a:r>
            <a:r>
              <a:rPr lang="zh-TW" altLang="en-US" sz="3600" b="0" dirty="0">
                <a:latin typeface="標楷體" panose="03000509000000000000" pitchFamily="65" charset="-120"/>
              </a:rPr>
              <a:t>通信軸線</a:t>
            </a:r>
          </a:p>
          <a:p>
            <a:pPr>
              <a:lnSpc>
                <a:spcPts val="4300"/>
              </a:lnSpc>
              <a:spcBef>
                <a:spcPts val="0"/>
              </a:spcBef>
              <a:buNone/>
            </a:pPr>
            <a:r>
              <a:rPr lang="en-US" altLang="zh-TW" sz="3600" b="0" dirty="0" smtClean="0">
                <a:latin typeface="標楷體" panose="03000509000000000000" pitchFamily="65" charset="-120"/>
              </a:rPr>
              <a:t>3.</a:t>
            </a:r>
            <a:r>
              <a:rPr lang="zh-TW" altLang="en-US" sz="3600" b="0" dirty="0" smtClean="0">
                <a:latin typeface="標楷體" panose="03000509000000000000" pitchFamily="65" charset="-120"/>
              </a:rPr>
              <a:t>電子戰</a:t>
            </a:r>
            <a:endParaRPr lang="zh-TW" altLang="en-US" sz="3600" b="0" dirty="0">
              <a:latin typeface="標楷體" panose="03000509000000000000" pitchFamily="65" charset="-120"/>
            </a:endParaRPr>
          </a:p>
        </p:txBody>
      </p:sp>
      <p:sp>
        <p:nvSpPr>
          <p:cNvPr id="4"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62</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
        <p:nvSpPr>
          <p:cNvPr id="5" name="Rectangle 4"/>
          <p:cNvSpPr>
            <a:spLocks noChangeArrowheads="1"/>
          </p:cNvSpPr>
          <p:nvPr/>
        </p:nvSpPr>
        <p:spPr bwMode="auto">
          <a:xfrm>
            <a:off x="881590" y="188913"/>
            <a:ext cx="756084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None/>
            </a:pPr>
            <a:r>
              <a:rPr lang="zh-TW" altLang="en-US" sz="4000" b="0" dirty="0" smtClean="0">
                <a:latin typeface="標楷體" panose="03000509000000000000" pitchFamily="65" charset="-120"/>
              </a:rPr>
              <a:t>計畫</a:t>
            </a:r>
            <a:r>
              <a:rPr lang="zh-TW" altLang="en-US" sz="4000" b="0" dirty="0">
                <a:latin typeface="標楷體" panose="03000509000000000000" pitchFamily="65" charset="-120"/>
              </a:rPr>
              <a:t>作為要領</a:t>
            </a:r>
          </a:p>
        </p:txBody>
      </p:sp>
    </p:spTree>
    <p:extLst>
      <p:ext uri="{BB962C8B-B14F-4D97-AF65-F5344CB8AC3E}">
        <p14:creationId xmlns:p14="http://schemas.microsoft.com/office/powerpoint/2010/main" val="415840797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87086" y="1249492"/>
            <a:ext cx="8940409" cy="55938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nSpc>
                <a:spcPts val="3900"/>
              </a:lnSpc>
              <a:spcBef>
                <a:spcPts val="0"/>
              </a:spcBef>
              <a:buNone/>
            </a:pPr>
            <a:r>
              <a:rPr lang="en-US" altLang="zh-TW" sz="3600" b="0" dirty="0">
                <a:latin typeface="標楷體" panose="03000509000000000000" pitchFamily="65" charset="-120"/>
              </a:rPr>
              <a:t>3</a:t>
            </a:r>
            <a:r>
              <a:rPr lang="en-US" altLang="zh-TW" sz="3600" b="0" dirty="0" smtClean="0">
                <a:latin typeface="標楷體" panose="03000509000000000000" pitchFamily="65" charset="-120"/>
              </a:rPr>
              <a:t>.</a:t>
            </a:r>
            <a:r>
              <a:rPr lang="zh-TW" altLang="en-US" sz="3600" b="0" dirty="0" smtClean="0">
                <a:solidFill>
                  <a:srgbClr val="0000FF"/>
                </a:solidFill>
                <a:latin typeface="標楷體" panose="03000509000000000000" pitchFamily="65" charset="-120"/>
              </a:rPr>
              <a:t>尾部</a:t>
            </a:r>
            <a:r>
              <a:rPr lang="zh-TW" altLang="en-US" sz="3600" b="0" dirty="0" smtClean="0">
                <a:latin typeface="標楷體" panose="03000509000000000000" pitchFamily="65" charset="-120"/>
              </a:rPr>
              <a:t>：包含</a:t>
            </a:r>
            <a:r>
              <a:rPr lang="en-US" altLang="zh-TW" sz="3600" b="0" dirty="0">
                <a:latin typeface="標楷體" panose="03000509000000000000" pitchFamily="65" charset="-120"/>
              </a:rPr>
              <a:t>3</a:t>
            </a:r>
            <a:r>
              <a:rPr lang="zh-TW" altLang="en-US" sz="3600" b="0" dirty="0">
                <a:latin typeface="標楷體" panose="03000509000000000000" pitchFamily="65" charset="-120"/>
              </a:rPr>
              <a:t>項</a:t>
            </a:r>
            <a:r>
              <a:rPr lang="zh-TW" altLang="en-US" sz="3600" b="0" dirty="0" smtClean="0">
                <a:latin typeface="標楷體" panose="03000509000000000000" pitchFamily="65" charset="-120"/>
              </a:rPr>
              <a:t>，記述</a:t>
            </a:r>
            <a:r>
              <a:rPr lang="zh-TW" altLang="en-US" sz="3600" b="0" dirty="0">
                <a:latin typeface="標楷體" panose="03000509000000000000" pitchFamily="65" charset="-120"/>
              </a:rPr>
              <a:t>要領如下：</a:t>
            </a:r>
          </a:p>
          <a:p>
            <a:pPr>
              <a:lnSpc>
                <a:spcPts val="3900"/>
              </a:lnSpc>
              <a:spcBef>
                <a:spcPts val="0"/>
              </a:spcBef>
              <a:buNone/>
            </a:pPr>
            <a:r>
              <a:rPr lang="en-US" altLang="zh-TW" sz="3600" b="0" dirty="0">
                <a:latin typeface="標楷體" panose="03000509000000000000" pitchFamily="65" charset="-120"/>
              </a:rPr>
              <a:t>(1)</a:t>
            </a:r>
            <a:r>
              <a:rPr lang="zh-TW" altLang="en-US" sz="3600" b="0" dirty="0">
                <a:solidFill>
                  <a:srgbClr val="0000FF"/>
                </a:solidFill>
                <a:latin typeface="標楷體" panose="03000509000000000000" pitchFamily="65" charset="-120"/>
              </a:rPr>
              <a:t>簽署</a:t>
            </a:r>
            <a:r>
              <a:rPr lang="zh-TW" altLang="en-US" sz="3600" b="0" dirty="0">
                <a:latin typeface="標楷體" panose="03000509000000000000" pitchFamily="65" charset="-120"/>
              </a:rPr>
              <a:t>：計畫由指揮官於職務、軍</a:t>
            </a:r>
            <a:r>
              <a:rPr lang="en-US" altLang="zh-TW" sz="3600" b="0" dirty="0">
                <a:latin typeface="標楷體" panose="03000509000000000000" pitchFamily="65" charset="-120"/>
              </a:rPr>
              <a:t>(</a:t>
            </a:r>
            <a:r>
              <a:rPr lang="zh-TW" altLang="en-US" sz="3600" b="0" dirty="0">
                <a:latin typeface="標楷體" panose="03000509000000000000" pitchFamily="65" charset="-120"/>
              </a:rPr>
              <a:t>兵</a:t>
            </a:r>
            <a:r>
              <a:rPr lang="en-US" altLang="zh-TW" sz="3600" b="0" dirty="0">
                <a:latin typeface="標楷體" panose="03000509000000000000" pitchFamily="65" charset="-120"/>
              </a:rPr>
              <a:t>)</a:t>
            </a:r>
            <a:r>
              <a:rPr lang="zh-TW" altLang="en-US" sz="3600" b="0" dirty="0">
                <a:latin typeface="標楷體" panose="03000509000000000000" pitchFamily="65" charset="-120"/>
              </a:rPr>
              <a:t>種階級後，親自簽署其姓名。</a:t>
            </a:r>
          </a:p>
          <a:p>
            <a:pPr>
              <a:lnSpc>
                <a:spcPts val="3900"/>
              </a:lnSpc>
              <a:spcBef>
                <a:spcPts val="0"/>
              </a:spcBef>
              <a:buNone/>
            </a:pPr>
            <a:r>
              <a:rPr lang="en-US" altLang="zh-TW" sz="3600" b="0" dirty="0">
                <a:latin typeface="標楷體" panose="03000509000000000000" pitchFamily="65" charset="-120"/>
              </a:rPr>
              <a:t>(2)</a:t>
            </a:r>
            <a:r>
              <a:rPr lang="zh-TW" altLang="en-US" sz="3600" b="0" dirty="0">
                <a:solidFill>
                  <a:srgbClr val="0000FF"/>
                </a:solidFill>
                <a:latin typeface="標楷體" panose="03000509000000000000" pitchFamily="65" charset="-120"/>
              </a:rPr>
              <a:t>附件</a:t>
            </a:r>
          </a:p>
          <a:p>
            <a:pPr>
              <a:lnSpc>
                <a:spcPts val="3900"/>
              </a:lnSpc>
              <a:spcBef>
                <a:spcPts val="0"/>
              </a:spcBef>
              <a:buNone/>
            </a:pPr>
            <a:r>
              <a:rPr lang="en-US" altLang="zh-TW" sz="3600" b="0" dirty="0">
                <a:latin typeface="標楷體" panose="03000509000000000000" pitchFamily="65" charset="-120"/>
              </a:rPr>
              <a:t>A.</a:t>
            </a:r>
            <a:r>
              <a:rPr lang="zh-TW" altLang="en-US" sz="3600" b="0" dirty="0">
                <a:latin typeface="標楷體" panose="03000509000000000000" pitchFamily="65" charset="-120"/>
              </a:rPr>
              <a:t>按計畫本文中引述附件之順序編號，並註明附件名稱，相關附件計畫編號。</a:t>
            </a:r>
          </a:p>
          <a:p>
            <a:pPr>
              <a:lnSpc>
                <a:spcPts val="3900"/>
              </a:lnSpc>
              <a:spcBef>
                <a:spcPts val="0"/>
              </a:spcBef>
              <a:buNone/>
            </a:pPr>
            <a:r>
              <a:rPr lang="en-US" altLang="zh-TW" sz="3600" b="0" dirty="0">
                <a:latin typeface="標楷體" panose="03000509000000000000" pitchFamily="65" charset="-120"/>
              </a:rPr>
              <a:t>B.</a:t>
            </a:r>
            <a:r>
              <a:rPr lang="zh-TW" altLang="en-US" sz="3600" b="0" dirty="0">
                <a:latin typeface="標楷體" panose="03000509000000000000" pitchFamily="65" charset="-120"/>
              </a:rPr>
              <a:t>範例</a:t>
            </a:r>
          </a:p>
          <a:p>
            <a:pPr>
              <a:lnSpc>
                <a:spcPts val="3900"/>
              </a:lnSpc>
              <a:spcBef>
                <a:spcPts val="0"/>
              </a:spcBef>
              <a:buNone/>
            </a:pPr>
            <a:r>
              <a:rPr lang="zh-TW" altLang="en-US" sz="3600" b="0" dirty="0" smtClean="0">
                <a:latin typeface="標楷體" panose="03000509000000000000" pitchFamily="65" charset="-120"/>
              </a:rPr>
              <a:t>例如：</a:t>
            </a:r>
            <a:r>
              <a:rPr lang="zh-TW" altLang="en-US" sz="3600" b="0" dirty="0" smtClean="0">
                <a:solidFill>
                  <a:srgbClr val="0000FF"/>
                </a:solidFill>
                <a:latin typeface="標楷體" panose="03000509000000000000" pitchFamily="65" charset="-120"/>
              </a:rPr>
              <a:t>附錄</a:t>
            </a:r>
            <a:r>
              <a:rPr lang="en-US" altLang="zh-TW" sz="3600" b="0" dirty="0" smtClean="0">
                <a:solidFill>
                  <a:srgbClr val="0000FF"/>
                </a:solidFill>
                <a:latin typeface="標楷體" panose="03000509000000000000" pitchFamily="65" charset="-120"/>
              </a:rPr>
              <a:t>1-</a:t>
            </a:r>
            <a:r>
              <a:rPr lang="zh-TW" altLang="en-US" sz="3600" b="0" dirty="0" smtClean="0">
                <a:solidFill>
                  <a:srgbClr val="0000FF"/>
                </a:solidFill>
                <a:latin typeface="標楷體" panose="03000509000000000000" pitchFamily="65" charset="-120"/>
              </a:rPr>
              <a:t>通資系統狀況圖</a:t>
            </a:r>
            <a:r>
              <a:rPr lang="zh-TW" altLang="en-US" sz="3600" b="0" dirty="0" smtClean="0">
                <a:latin typeface="標楷體" panose="03000509000000000000" pitchFamily="65" charset="-120"/>
              </a:rPr>
              <a:t>。</a:t>
            </a:r>
          </a:p>
          <a:p>
            <a:pPr>
              <a:lnSpc>
                <a:spcPts val="3900"/>
              </a:lnSpc>
              <a:spcBef>
                <a:spcPts val="0"/>
              </a:spcBef>
              <a:buNone/>
            </a:pPr>
            <a:r>
              <a:rPr lang="en-US" altLang="zh-TW" sz="3600" b="0" dirty="0" smtClean="0">
                <a:latin typeface="標楷體" panose="03000509000000000000" pitchFamily="65" charset="-120"/>
              </a:rPr>
              <a:t>(</a:t>
            </a:r>
            <a:r>
              <a:rPr lang="en-US" altLang="zh-TW" sz="3600" b="0" dirty="0">
                <a:latin typeface="標楷體" panose="03000509000000000000" pitchFamily="65" charset="-120"/>
              </a:rPr>
              <a:t>3)</a:t>
            </a:r>
            <a:r>
              <a:rPr lang="zh-TW" altLang="en-US" sz="3600" b="0" dirty="0">
                <a:solidFill>
                  <a:srgbClr val="0000FF"/>
                </a:solidFill>
                <a:latin typeface="標楷體" panose="03000509000000000000" pitchFamily="65" charset="-120"/>
              </a:rPr>
              <a:t>配布</a:t>
            </a:r>
          </a:p>
          <a:p>
            <a:pPr>
              <a:lnSpc>
                <a:spcPts val="3900"/>
              </a:lnSpc>
              <a:spcBef>
                <a:spcPts val="0"/>
              </a:spcBef>
              <a:buNone/>
            </a:pPr>
            <a:r>
              <a:rPr lang="en-US" altLang="zh-TW" sz="3600" b="0" dirty="0">
                <a:latin typeface="標楷體" panose="03000509000000000000" pitchFamily="65" charset="-120"/>
              </a:rPr>
              <a:t>A.</a:t>
            </a:r>
            <a:r>
              <a:rPr lang="zh-TW" altLang="en-US" sz="3600" b="0" dirty="0">
                <a:latin typeface="標楷體" panose="03000509000000000000" pitchFamily="65" charset="-120"/>
              </a:rPr>
              <a:t>按配布表分發。</a:t>
            </a:r>
          </a:p>
          <a:p>
            <a:pPr>
              <a:lnSpc>
                <a:spcPts val="3900"/>
              </a:lnSpc>
              <a:spcBef>
                <a:spcPts val="0"/>
              </a:spcBef>
              <a:buNone/>
            </a:pPr>
            <a:r>
              <a:rPr lang="en-US" altLang="zh-TW" sz="3600" b="0" dirty="0">
                <a:latin typeface="標楷體" panose="03000509000000000000" pitchFamily="65" charset="-120"/>
              </a:rPr>
              <a:t>B.</a:t>
            </a:r>
            <a:r>
              <a:rPr lang="zh-TW" altLang="en-US" sz="3600" b="0" dirty="0">
                <a:latin typeface="標楷體" panose="03000509000000000000" pitchFamily="65" charset="-120"/>
              </a:rPr>
              <a:t>按標準作業程序配布分發</a:t>
            </a:r>
            <a:r>
              <a:rPr lang="en-US" altLang="zh-TW" sz="3600" b="0" dirty="0">
                <a:latin typeface="標楷體" panose="03000509000000000000" pitchFamily="65" charset="-120"/>
              </a:rPr>
              <a:t>(</a:t>
            </a:r>
            <a:r>
              <a:rPr lang="zh-TW" altLang="en-US" sz="3600" b="0" dirty="0">
                <a:latin typeface="標楷體" panose="03000509000000000000" pitchFamily="65" charset="-120"/>
              </a:rPr>
              <a:t>依需要增減</a:t>
            </a:r>
            <a:r>
              <a:rPr lang="en-US" altLang="zh-TW" sz="3600" b="0" dirty="0">
                <a:latin typeface="標楷體" panose="03000509000000000000" pitchFamily="65" charset="-120"/>
              </a:rPr>
              <a:t>)</a:t>
            </a:r>
            <a:r>
              <a:rPr lang="zh-TW" altLang="en-US" sz="3600" b="0" dirty="0">
                <a:latin typeface="標楷體" panose="03000509000000000000" pitchFamily="65" charset="-120"/>
              </a:rPr>
              <a:t>。</a:t>
            </a:r>
          </a:p>
        </p:txBody>
      </p:sp>
      <p:sp>
        <p:nvSpPr>
          <p:cNvPr id="4" name="Rectangle 4"/>
          <p:cNvSpPr>
            <a:spLocks noChangeArrowheads="1"/>
          </p:cNvSpPr>
          <p:nvPr/>
        </p:nvSpPr>
        <p:spPr bwMode="auto">
          <a:xfrm>
            <a:off x="881590" y="188913"/>
            <a:ext cx="756084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None/>
            </a:pPr>
            <a:r>
              <a:rPr lang="zh-TW" altLang="en-US" sz="4000" b="0" dirty="0" smtClean="0">
                <a:latin typeface="標楷體" panose="03000509000000000000" pitchFamily="65" charset="-120"/>
              </a:rPr>
              <a:t>計畫</a:t>
            </a:r>
            <a:r>
              <a:rPr lang="zh-TW" altLang="en-US" sz="4000" b="0" dirty="0">
                <a:latin typeface="標楷體" panose="03000509000000000000" pitchFamily="65" charset="-120"/>
              </a:rPr>
              <a:t>作為要領</a:t>
            </a: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63</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151941638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1397887" y="3023955"/>
            <a:ext cx="6391493" cy="837152"/>
          </a:xfrm>
          <a:prstGeom prst="rect">
            <a:avLst/>
          </a:prstGeom>
        </p:spPr>
        <p:txBody>
          <a:bodyPr wrap="none">
            <a:spAutoFit/>
          </a:bodyPr>
          <a:lstStyle/>
          <a:p>
            <a:pPr marL="446088" marR="0" lvl="0" indent="-446088" algn="just" defTabSz="914400" rtl="0" eaLnBrk="1" fontAlgn="base" latinLnBrk="0" hangingPunct="1">
              <a:lnSpc>
                <a:spcPct val="110000"/>
              </a:lnSpc>
              <a:spcBef>
                <a:spcPct val="0"/>
              </a:spcBef>
              <a:spcAft>
                <a:spcPct val="0"/>
              </a:spcAft>
              <a:buClrTx/>
              <a:buSzTx/>
              <a:buFontTx/>
              <a:buNone/>
              <a:tabLst/>
              <a:defRPr/>
            </a:pPr>
            <a:r>
              <a:rPr kumimoji="0" lang="zh-TW" altLang="en-US" sz="4400" b="0" kern="0" dirty="0">
                <a:solidFill>
                  <a:srgbClr val="000000"/>
                </a:solidFill>
                <a:ea typeface="標楷體" panose="03000509000000000000" pitchFamily="65" charset="-120"/>
              </a:rPr>
              <a:t>四</a:t>
            </a:r>
            <a:r>
              <a:rPr kumimoji="0" lang="zh-TW" altLang="en-US" sz="4400" b="0" i="0" u="none" strike="noStrike" kern="0" cap="none" spc="0" normalizeH="0" baseline="0" noProof="0" dirty="0" smtClean="0">
                <a:ln>
                  <a:noFill/>
                </a:ln>
                <a:solidFill>
                  <a:srgbClr val="000000"/>
                </a:solidFill>
                <a:effectLst/>
                <a:uLnTx/>
                <a:uFillTx/>
                <a:latin typeface="標楷體" pitchFamily="65" charset="-120"/>
                <a:ea typeface="標楷體" panose="03000509000000000000" pitchFamily="65" charset="-120"/>
                <a:cs typeface="+mn-cs"/>
              </a:rPr>
              <a:t>、注意事項及</a:t>
            </a:r>
            <a:r>
              <a:rPr kumimoji="0" lang="zh-TW" altLang="en-US" sz="4400" b="0" i="0" u="none" strike="noStrike" kern="0" cap="none" spc="0" normalizeH="0" baseline="0" noProof="0" dirty="0" smtClean="0">
                <a:ln>
                  <a:noFill/>
                </a:ln>
                <a:solidFill>
                  <a:srgbClr val="000000"/>
                </a:solidFill>
                <a:effectLst/>
                <a:uLnTx/>
                <a:uFillTx/>
                <a:latin typeface="標楷體" pitchFamily="65" charset="-120"/>
                <a:ea typeface="標楷體" panose="03000509000000000000" pitchFamily="65" charset="-120"/>
                <a:cs typeface="+mn-cs"/>
                <a:sym typeface="Wingdings 3" pitchFamily="18" charset="2"/>
              </a:rPr>
              <a:t>範例</a:t>
            </a:r>
            <a:r>
              <a:rPr kumimoji="0" lang="zh-TW" altLang="en-US" sz="4400" b="0" i="0" u="none" strike="noStrike" kern="0" cap="none" spc="0" normalizeH="0" baseline="0" noProof="0" dirty="0">
                <a:ln>
                  <a:noFill/>
                </a:ln>
                <a:solidFill>
                  <a:srgbClr val="000000"/>
                </a:solidFill>
                <a:effectLst/>
                <a:uLnTx/>
                <a:uFillTx/>
                <a:latin typeface="標楷體" pitchFamily="65" charset="-120"/>
                <a:ea typeface="標楷體" panose="03000509000000000000" pitchFamily="65" charset="-120"/>
                <a:cs typeface="+mn-cs"/>
                <a:sym typeface="Wingdings 3" pitchFamily="18" charset="2"/>
              </a:rPr>
              <a:t>研討</a:t>
            </a:r>
          </a:p>
        </p:txBody>
      </p:sp>
    </p:spTree>
    <p:extLst>
      <p:ext uri="{BB962C8B-B14F-4D97-AF65-F5344CB8AC3E}">
        <p14:creationId xmlns:p14="http://schemas.microsoft.com/office/powerpoint/2010/main" val="27501401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587375" y="1270901"/>
            <a:ext cx="8016875" cy="2849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nSpc>
                <a:spcPts val="4300"/>
              </a:lnSpc>
              <a:spcBef>
                <a:spcPts val="0"/>
              </a:spcBef>
              <a:buNone/>
            </a:pPr>
            <a:r>
              <a:rPr lang="zh-TW" altLang="en-US" sz="3600" b="0" dirty="0" smtClean="0"/>
              <a:t>壹</a:t>
            </a:r>
            <a:r>
              <a:rPr lang="zh-TW" altLang="en-US" sz="3600" b="0" dirty="0"/>
              <a:t>、首</a:t>
            </a:r>
            <a:r>
              <a:rPr lang="zh-TW" altLang="en-US" sz="3600" b="0" dirty="0" smtClean="0"/>
              <a:t>部</a:t>
            </a:r>
            <a:endParaRPr lang="en-US" altLang="zh-TW" sz="3600" b="0" dirty="0" smtClean="0"/>
          </a:p>
          <a:p>
            <a:pPr>
              <a:lnSpc>
                <a:spcPts val="4300"/>
              </a:lnSpc>
              <a:spcBef>
                <a:spcPts val="0"/>
              </a:spcBef>
              <a:buNone/>
            </a:pPr>
            <a:r>
              <a:rPr lang="zh-TW" altLang="en-US" sz="3600" b="0" dirty="0">
                <a:solidFill>
                  <a:srgbClr val="0000FF"/>
                </a:solidFill>
              </a:rPr>
              <a:t>一、保密區分是否填寫</a:t>
            </a:r>
            <a:r>
              <a:rPr lang="zh-TW" altLang="en-US" sz="3600" b="0" dirty="0" smtClean="0">
                <a:solidFill>
                  <a:srgbClr val="0000FF"/>
                </a:solidFill>
              </a:rPr>
              <a:t>？</a:t>
            </a:r>
            <a:endParaRPr lang="en-US" altLang="zh-TW" sz="3600" b="0" dirty="0" smtClean="0">
              <a:solidFill>
                <a:srgbClr val="0000FF"/>
              </a:solidFill>
            </a:endParaRPr>
          </a:p>
          <a:p>
            <a:pPr>
              <a:lnSpc>
                <a:spcPts val="4300"/>
              </a:lnSpc>
              <a:spcBef>
                <a:spcPts val="0"/>
              </a:spcBef>
              <a:buNone/>
            </a:pPr>
            <a:r>
              <a:rPr lang="zh-TW" altLang="en-US" sz="3600" b="0" dirty="0">
                <a:solidFill>
                  <a:srgbClr val="0000FF"/>
                </a:solidFill>
              </a:rPr>
              <a:t>二、全銜是否填寫</a:t>
            </a:r>
            <a:r>
              <a:rPr lang="zh-TW" altLang="en-US" sz="3600" b="0" dirty="0" smtClean="0">
                <a:solidFill>
                  <a:srgbClr val="0000FF"/>
                </a:solidFill>
              </a:rPr>
              <a:t>？</a:t>
            </a:r>
            <a:endParaRPr lang="en-US" altLang="zh-TW" sz="3600" b="0" dirty="0" smtClean="0">
              <a:solidFill>
                <a:srgbClr val="0000FF"/>
              </a:solidFill>
            </a:endParaRPr>
          </a:p>
          <a:p>
            <a:pPr>
              <a:lnSpc>
                <a:spcPts val="4300"/>
              </a:lnSpc>
              <a:spcBef>
                <a:spcPts val="0"/>
              </a:spcBef>
              <a:buNone/>
            </a:pPr>
            <a:r>
              <a:rPr lang="zh-TW" altLang="en-US" sz="3600" b="0" dirty="0">
                <a:solidFill>
                  <a:srgbClr val="0000FF"/>
                </a:solidFill>
              </a:rPr>
              <a:t>三、單位、受文者、地點、時間字號</a:t>
            </a:r>
            <a:r>
              <a:rPr lang="zh-TW" altLang="en-US" sz="3600" b="0" dirty="0" smtClean="0">
                <a:solidFill>
                  <a:srgbClr val="0000FF"/>
                </a:solidFill>
              </a:rPr>
              <a:t>、</a:t>
            </a:r>
            <a:endParaRPr lang="en-US" altLang="zh-TW" sz="3600" b="0" dirty="0" smtClean="0">
              <a:solidFill>
                <a:srgbClr val="0000FF"/>
              </a:solidFill>
            </a:endParaRPr>
          </a:p>
          <a:p>
            <a:pPr>
              <a:lnSpc>
                <a:spcPts val="4300"/>
              </a:lnSpc>
              <a:spcBef>
                <a:spcPts val="0"/>
              </a:spcBef>
              <a:buNone/>
            </a:pPr>
            <a:r>
              <a:rPr lang="zh-TW" altLang="en-US" sz="3600" b="0" dirty="0" smtClean="0">
                <a:solidFill>
                  <a:srgbClr val="0000FF"/>
                </a:solidFill>
              </a:rPr>
              <a:t>　　任務</a:t>
            </a:r>
            <a:r>
              <a:rPr lang="zh-TW" altLang="en-US" sz="3600" b="0" dirty="0">
                <a:solidFill>
                  <a:srgbClr val="0000FF"/>
                </a:solidFill>
              </a:rPr>
              <a:t>編組是否填寫</a:t>
            </a:r>
            <a:r>
              <a:rPr lang="zh-TW" altLang="en-US" sz="3600" b="0" dirty="0" smtClean="0">
                <a:solidFill>
                  <a:srgbClr val="0000FF"/>
                </a:solidFill>
              </a:rPr>
              <a:t>？</a:t>
            </a:r>
            <a:endParaRPr lang="en-US" altLang="zh-TW" sz="3600" b="0" dirty="0" smtClean="0">
              <a:solidFill>
                <a:srgbClr val="0000FF"/>
              </a:solidFill>
            </a:endParaRPr>
          </a:p>
        </p:txBody>
      </p:sp>
      <p:sp>
        <p:nvSpPr>
          <p:cNvPr id="4" name="Rectangle 4"/>
          <p:cNvSpPr>
            <a:spLocks noChangeArrowheads="1"/>
          </p:cNvSpPr>
          <p:nvPr/>
        </p:nvSpPr>
        <p:spPr bwMode="auto">
          <a:xfrm>
            <a:off x="836585" y="188913"/>
            <a:ext cx="76508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zh-TW" altLang="en-US" sz="4000" b="0" i="0" u="none" strike="noStrike" kern="1200" cap="none" spc="0" normalizeH="0" baseline="0" noProof="0" dirty="0" smtClean="0">
                <a:ln>
                  <a:noFill/>
                </a:ln>
                <a:solidFill>
                  <a:srgbClr val="000000"/>
                </a:solidFill>
                <a:effectLst/>
                <a:uLnTx/>
                <a:uFillTx/>
                <a:latin typeface="Arial" pitchFamily="34" charset="0"/>
                <a:ea typeface="標楷體" pitchFamily="65" charset="-120"/>
                <a:cs typeface="+mn-cs"/>
              </a:rPr>
              <a:t>注意事項</a:t>
            </a:r>
            <a:endParaRPr kumimoji="1" lang="zh-TW" altLang="en-US" sz="4000" b="0" i="0" u="none" strike="noStrike" kern="1200" cap="none" spc="0" normalizeH="0" baseline="0" noProof="0" dirty="0">
              <a:ln>
                <a:noFill/>
              </a:ln>
              <a:solidFill>
                <a:srgbClr val="000000"/>
              </a:solidFill>
              <a:effectLst/>
              <a:uLnTx/>
              <a:uFillTx/>
              <a:latin typeface="Arial" pitchFamily="34" charset="0"/>
              <a:ea typeface="標楷體" pitchFamily="65" charset="-120"/>
              <a:cs typeface="+mn-cs"/>
            </a:endParaRP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65</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307529265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587375" y="1268760"/>
            <a:ext cx="8016875" cy="3952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nSpc>
                <a:spcPts val="4300"/>
              </a:lnSpc>
              <a:spcBef>
                <a:spcPts val="0"/>
              </a:spcBef>
              <a:buNone/>
            </a:pPr>
            <a:r>
              <a:rPr lang="zh-TW" altLang="en-US" sz="3600" b="0" dirty="0">
                <a:solidFill>
                  <a:srgbClr val="000000"/>
                </a:solidFill>
              </a:rPr>
              <a:t>貳、</a:t>
            </a:r>
            <a:r>
              <a:rPr lang="zh-TW" altLang="en-US" sz="3600" b="0" dirty="0" smtClean="0">
                <a:solidFill>
                  <a:srgbClr val="000000"/>
                </a:solidFill>
              </a:rPr>
              <a:t>本文</a:t>
            </a:r>
            <a:endParaRPr kumimoji="1" lang="en-US" altLang="zh-TW" sz="3600" b="0" i="0" u="none" strike="noStrike" kern="1200" cap="none" spc="0" normalizeH="0" baseline="0" noProof="0" dirty="0" smtClean="0">
              <a:ln>
                <a:noFill/>
              </a:ln>
              <a:solidFill>
                <a:srgbClr val="000000"/>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300"/>
              </a:lnSpc>
              <a:spcBef>
                <a:spcPts val="0"/>
              </a:spcBef>
              <a:spcAft>
                <a:spcPct val="0"/>
              </a:spcAft>
              <a:buClrTx/>
              <a:buSzTx/>
              <a:buFontTx/>
              <a:buNone/>
              <a:tabLst/>
              <a:defRPr/>
            </a:pPr>
            <a:r>
              <a:rPr kumimoji="1" lang="zh-TW" altLang="en-US" sz="3600" b="0" i="0" u="none" strike="noStrike" kern="1200" cap="none" spc="0" normalizeH="0" baseline="0" noProof="0" dirty="0" smtClean="0">
                <a:ln>
                  <a:noFill/>
                </a:ln>
                <a:solidFill>
                  <a:srgbClr val="000000"/>
                </a:solidFill>
                <a:effectLst/>
                <a:uLnTx/>
                <a:uFillTx/>
                <a:latin typeface="Arial" pitchFamily="34" charset="0"/>
                <a:ea typeface="標楷體" pitchFamily="65" charset="-120"/>
                <a:cs typeface="+mn-cs"/>
              </a:rPr>
              <a:t>一</a:t>
            </a:r>
            <a:r>
              <a:rPr kumimoji="1" lang="zh-TW" altLang="en-US" sz="3600" b="0" i="0" u="none" strike="noStrike" kern="1200" cap="none" spc="0" normalizeH="0" baseline="0" noProof="0" dirty="0">
                <a:ln>
                  <a:noFill/>
                </a:ln>
                <a:solidFill>
                  <a:srgbClr val="000000"/>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smtClean="0">
                <a:ln>
                  <a:noFill/>
                </a:ln>
                <a:solidFill>
                  <a:srgbClr val="000000"/>
                </a:solidFill>
                <a:effectLst/>
                <a:uLnTx/>
                <a:uFillTx/>
                <a:latin typeface="Arial" pitchFamily="34" charset="0"/>
                <a:ea typeface="標楷體" pitchFamily="65" charset="-120"/>
                <a:cs typeface="+mn-cs"/>
              </a:rPr>
              <a:t>狀況</a:t>
            </a:r>
            <a:endParaRPr kumimoji="1" lang="en-US" altLang="zh-TW" sz="3600" b="0" i="0" u="none" strike="noStrike" kern="1200" cap="none" spc="0" normalizeH="0" baseline="0" noProof="0" dirty="0" smtClean="0">
              <a:ln>
                <a:noFill/>
              </a:ln>
              <a:solidFill>
                <a:srgbClr val="000000"/>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300"/>
              </a:lnSpc>
              <a:spcBef>
                <a:spcPts val="0"/>
              </a:spcBef>
              <a:spcAft>
                <a:spcPct val="0"/>
              </a:spcAft>
              <a:buClrTx/>
              <a:buSzTx/>
              <a:buFontTx/>
              <a:buNone/>
              <a:tabLst/>
              <a:defRPr/>
            </a:pPr>
            <a:r>
              <a:rPr kumimoji="1" lang="en-US" altLang="zh-TW"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一</a:t>
            </a:r>
            <a:r>
              <a:rPr kumimoji="1" lang="en-US" altLang="zh-TW"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敵軍是否依想定狀況</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填寫</a:t>
            </a:r>
            <a:endPar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300"/>
              </a:lnSpc>
              <a:spcBef>
                <a:spcPts val="0"/>
              </a:spcBef>
              <a:spcAft>
                <a:spcPct val="0"/>
              </a:spcAft>
              <a:buClrTx/>
              <a:buSzTx/>
              <a:buFontTx/>
              <a:buNone/>
              <a:tabLst/>
              <a:defRPr/>
            </a:pPr>
            <a:r>
              <a:rPr kumimoji="1" lang="en-US" altLang="zh-TW"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二</a:t>
            </a:r>
            <a:r>
              <a:rPr kumimoji="1" lang="en-US" altLang="zh-TW"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友軍是否依上級、鄰接、支援及</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增</a:t>
            </a:r>
            <a:endPar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300"/>
              </a:lnSpc>
              <a:spcBef>
                <a:spcPts val="0"/>
              </a:spcBef>
              <a:spcAft>
                <a:spcPct val="0"/>
              </a:spcAft>
              <a:buClrTx/>
              <a:buSzTx/>
              <a:buFontTx/>
              <a:buNone/>
              <a:tabLst/>
              <a:defRPr/>
            </a:pP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 </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     援</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等部隊資料填寫</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a:t>
            </a:r>
            <a:endPar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300"/>
              </a:lnSpc>
              <a:spcBef>
                <a:spcPts val="0"/>
              </a:spcBef>
              <a:spcAft>
                <a:spcPct val="0"/>
              </a:spcAft>
              <a:buClrTx/>
              <a:buSzTx/>
              <a:buFontTx/>
              <a:buNone/>
              <a:tabLst/>
              <a:defRPr/>
            </a:pPr>
            <a:r>
              <a:rPr kumimoji="1" lang="en-US" altLang="zh-TW"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三</a:t>
            </a:r>
            <a:r>
              <a:rPr kumimoji="1" lang="en-US" altLang="zh-TW"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兵力增減是否依規定填註？</a:t>
            </a:r>
            <a:endPar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endParaRPr>
          </a:p>
          <a:p>
            <a:pPr lvl="0">
              <a:lnSpc>
                <a:spcPts val="4300"/>
              </a:lnSpc>
              <a:spcBef>
                <a:spcPts val="0"/>
              </a:spcBef>
              <a:buNone/>
            </a:pPr>
            <a:r>
              <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四</a:t>
            </a:r>
            <a:r>
              <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a:t>
            </a:r>
            <a:r>
              <a:rPr lang="zh-TW" altLang="en-US" sz="3600" b="0" dirty="0">
                <a:solidFill>
                  <a:srgbClr val="0000FF"/>
                </a:solidFill>
              </a:rPr>
              <a:t>計畫是否填寫假定事項？</a:t>
            </a:r>
          </a:p>
        </p:txBody>
      </p:sp>
      <p:sp>
        <p:nvSpPr>
          <p:cNvPr id="4" name="Rectangle 4"/>
          <p:cNvSpPr>
            <a:spLocks noChangeArrowheads="1"/>
          </p:cNvSpPr>
          <p:nvPr/>
        </p:nvSpPr>
        <p:spPr bwMode="auto">
          <a:xfrm>
            <a:off x="836585" y="188913"/>
            <a:ext cx="76508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zh-TW" altLang="en-US" sz="4000" b="0" i="0" u="none" strike="noStrike" kern="1200" cap="none" spc="0" normalizeH="0" baseline="0" noProof="0" dirty="0" smtClean="0">
                <a:ln>
                  <a:noFill/>
                </a:ln>
                <a:solidFill>
                  <a:srgbClr val="000000"/>
                </a:solidFill>
                <a:effectLst/>
                <a:uLnTx/>
                <a:uFillTx/>
                <a:latin typeface="Arial" pitchFamily="34" charset="0"/>
                <a:ea typeface="標楷體" pitchFamily="65" charset="-120"/>
                <a:cs typeface="+mn-cs"/>
              </a:rPr>
              <a:t>注意事項</a:t>
            </a:r>
            <a:endParaRPr kumimoji="1" lang="zh-TW" altLang="en-US" sz="4000" b="0" i="0" u="none" strike="noStrike" kern="1200" cap="none" spc="0" normalizeH="0" baseline="0" noProof="0" dirty="0">
              <a:ln>
                <a:noFill/>
              </a:ln>
              <a:solidFill>
                <a:srgbClr val="000000"/>
              </a:solidFill>
              <a:effectLst/>
              <a:uLnTx/>
              <a:uFillTx/>
              <a:latin typeface="Arial" pitchFamily="34" charset="0"/>
              <a:ea typeface="標楷體" pitchFamily="65" charset="-120"/>
              <a:cs typeface="+mn-cs"/>
            </a:endParaRPr>
          </a:p>
        </p:txBody>
      </p:sp>
      <p:sp>
        <p:nvSpPr>
          <p:cNvPr id="5"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66</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269933552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587375" y="1297336"/>
            <a:ext cx="8016875" cy="5350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nSpc>
                <a:spcPts val="4100"/>
              </a:lnSpc>
              <a:spcBef>
                <a:spcPts val="0"/>
              </a:spcBef>
              <a:buNone/>
            </a:pPr>
            <a:r>
              <a:rPr lang="zh-TW" altLang="en-US" sz="3600" b="0" dirty="0">
                <a:solidFill>
                  <a:srgbClr val="000000"/>
                </a:solidFill>
              </a:rPr>
              <a:t>貳、</a:t>
            </a:r>
            <a:r>
              <a:rPr lang="zh-TW" altLang="en-US" sz="3600" b="0" dirty="0" smtClean="0">
                <a:solidFill>
                  <a:srgbClr val="000000"/>
                </a:solidFill>
              </a:rPr>
              <a:t>本文</a:t>
            </a:r>
            <a:endParaRPr kumimoji="1" lang="en-US" altLang="zh-TW" sz="3600" b="0" i="0" u="none" strike="noStrike" kern="1200" cap="none" spc="0" normalizeH="0" baseline="0" noProof="0" dirty="0" smtClean="0">
              <a:ln>
                <a:noFill/>
              </a:ln>
              <a:solidFill>
                <a:srgbClr val="000000"/>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100"/>
              </a:lnSpc>
              <a:spcBef>
                <a:spcPts val="0"/>
              </a:spcBef>
              <a:spcAft>
                <a:spcPct val="0"/>
              </a:spcAft>
              <a:buClrTx/>
              <a:buSzTx/>
              <a:buFontTx/>
              <a:buNone/>
              <a:tabLst/>
              <a:defRPr/>
            </a:pPr>
            <a:r>
              <a:rPr kumimoji="1" lang="zh-TW" altLang="en-US" sz="3600" b="0" i="0" u="none" strike="noStrike" kern="1200" cap="none" spc="0" normalizeH="0" baseline="0" noProof="0" dirty="0" smtClean="0">
                <a:ln>
                  <a:noFill/>
                </a:ln>
                <a:solidFill>
                  <a:srgbClr val="000000"/>
                </a:solidFill>
                <a:effectLst/>
                <a:uLnTx/>
                <a:uFillTx/>
                <a:latin typeface="Arial" pitchFamily="34" charset="0"/>
                <a:ea typeface="標楷體" pitchFamily="65" charset="-120"/>
                <a:cs typeface="+mn-cs"/>
              </a:rPr>
              <a:t>二</a:t>
            </a:r>
            <a:r>
              <a:rPr kumimoji="1" lang="zh-TW" altLang="en-US" sz="3600" b="0" i="0" u="none" strike="noStrike" kern="1200" cap="none" spc="0" normalizeH="0" baseline="0" noProof="0" dirty="0">
                <a:ln>
                  <a:noFill/>
                </a:ln>
                <a:solidFill>
                  <a:srgbClr val="000000"/>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smtClean="0">
                <a:ln>
                  <a:noFill/>
                </a:ln>
                <a:solidFill>
                  <a:srgbClr val="000000"/>
                </a:solidFill>
                <a:effectLst/>
                <a:uLnTx/>
                <a:uFillTx/>
                <a:latin typeface="Arial" pitchFamily="34" charset="0"/>
                <a:ea typeface="標楷體" pitchFamily="65" charset="-120"/>
                <a:cs typeface="+mn-cs"/>
              </a:rPr>
              <a:t>任務</a:t>
            </a:r>
            <a:endParaRPr kumimoji="1" lang="en-US" altLang="zh-TW" sz="3600" b="0" i="0" u="none" strike="noStrike" kern="1200" cap="none" spc="0" normalizeH="0" baseline="0" noProof="0" dirty="0" smtClean="0">
              <a:ln>
                <a:noFill/>
              </a:ln>
              <a:solidFill>
                <a:srgbClr val="000000"/>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100"/>
              </a:lnSpc>
              <a:spcBef>
                <a:spcPts val="0"/>
              </a:spcBef>
              <a:spcAft>
                <a:spcPct val="0"/>
              </a:spcAft>
              <a:buClrTx/>
              <a:buSzTx/>
              <a:buFontTx/>
              <a:buNone/>
              <a:tabLst/>
              <a:defRPr/>
            </a:pP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 </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      任務</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是否依何人、何時、何地、</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何</a:t>
            </a:r>
            <a:endPar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100"/>
              </a:lnSpc>
              <a:spcBef>
                <a:spcPts val="0"/>
              </a:spcBef>
              <a:spcAft>
                <a:spcPct val="0"/>
              </a:spcAft>
              <a:buClrTx/>
              <a:buSzTx/>
              <a:buFontTx/>
              <a:buNone/>
              <a:tabLst/>
              <a:defRPr/>
            </a:pP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 </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     </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 </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事</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、如何五何方式描述</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a:t>
            </a:r>
            <a:endPar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100"/>
              </a:lnSpc>
              <a:spcBef>
                <a:spcPts val="0"/>
              </a:spcBef>
              <a:spcAft>
                <a:spcPct val="0"/>
              </a:spcAft>
              <a:buClrTx/>
              <a:buSzTx/>
              <a:buFontTx/>
              <a:buNone/>
              <a:tabLst/>
              <a:defRPr/>
            </a:pPr>
            <a:r>
              <a:rPr kumimoji="1" lang="zh-TW" altLang="en-US" sz="3600" b="0" i="0" u="none" strike="noStrike" kern="1200" cap="none" spc="0" normalizeH="0" baseline="0" noProof="0" dirty="0">
                <a:ln>
                  <a:noFill/>
                </a:ln>
                <a:solidFill>
                  <a:srgbClr val="000000"/>
                </a:solidFill>
                <a:effectLst/>
                <a:uLnTx/>
                <a:uFillTx/>
                <a:latin typeface="Arial" pitchFamily="34" charset="0"/>
                <a:ea typeface="標楷體" pitchFamily="65" charset="-120"/>
                <a:cs typeface="+mn-cs"/>
              </a:rPr>
              <a:t>三、執行</a:t>
            </a:r>
            <a:endParaRPr kumimoji="1" lang="en-US" altLang="zh-TW" sz="3600" b="0" i="0" u="none" strike="noStrike" kern="1200" cap="none" spc="0" normalizeH="0" baseline="0" noProof="0" dirty="0" smtClean="0">
              <a:ln>
                <a:noFill/>
              </a:ln>
              <a:solidFill>
                <a:srgbClr val="000000"/>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100"/>
              </a:lnSpc>
              <a:spcBef>
                <a:spcPts val="0"/>
              </a:spcBef>
              <a:spcAft>
                <a:spcPct val="0"/>
              </a:spcAft>
              <a:buClrTx/>
              <a:buSzTx/>
              <a:buFontTx/>
              <a:buNone/>
              <a:tabLst/>
              <a:defRPr/>
            </a:pPr>
            <a:r>
              <a:rPr kumimoji="1" lang="en-US" altLang="zh-TW"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一</a:t>
            </a:r>
            <a:r>
              <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通</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資運用</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構想，是否依</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目、兵、</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時</a:t>
            </a:r>
            <a:endPar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100"/>
              </a:lnSpc>
              <a:spcBef>
                <a:spcPts val="0"/>
              </a:spcBef>
              <a:spcAft>
                <a:spcPct val="0"/>
              </a:spcAft>
              <a:buClrTx/>
              <a:buSzTx/>
              <a:buFontTx/>
              <a:buNone/>
              <a:tabLst/>
              <a:defRPr/>
            </a:pP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 </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     、地、</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手等項宣達作戰階段、</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主從</a:t>
            </a:r>
            <a:endPar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100"/>
              </a:lnSpc>
              <a:spcBef>
                <a:spcPts val="0"/>
              </a:spcBef>
              <a:spcAft>
                <a:spcPct val="0"/>
              </a:spcAft>
              <a:buClrTx/>
              <a:buSzTx/>
              <a:buFontTx/>
              <a:buNone/>
              <a:tabLst/>
              <a:defRPr/>
            </a:pP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 </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     、重點、應變</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、電子、資訊戰</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？是</a:t>
            </a:r>
            <a:endParaRPr kumimoji="1" lang="en-US" altLang="zh-TW"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100"/>
              </a:lnSpc>
              <a:spcBef>
                <a:spcPts val="0"/>
              </a:spcBef>
              <a:spcAft>
                <a:spcPct val="0"/>
              </a:spcAft>
              <a:buClrTx/>
              <a:buSzTx/>
              <a:buFontTx/>
              <a:buNone/>
              <a:tabLst/>
              <a:defRPr/>
            </a:pP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      否漏項或與計畫</a:t>
            </a:r>
            <a:r>
              <a:rPr kumimoji="1" lang="en-US" altLang="zh-TW"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想定</a:t>
            </a:r>
            <a:r>
              <a:rPr kumimoji="1" lang="en-US" altLang="zh-TW"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不符？構想</a:t>
            </a:r>
            <a:endParaRPr kumimoji="1" lang="en-US" altLang="zh-TW"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100"/>
              </a:lnSpc>
              <a:spcBef>
                <a:spcPts val="0"/>
              </a:spcBef>
              <a:spcAft>
                <a:spcPct val="0"/>
              </a:spcAft>
              <a:buClrTx/>
              <a:buSzTx/>
              <a:buFontTx/>
              <a:buNone/>
              <a:tabLst/>
              <a:defRPr/>
            </a:pP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      </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內容</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能否</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結合</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現況？</a:t>
            </a:r>
            <a:endParaRPr kumimoji="1" lang="en-US" altLang="zh-TW"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endParaRPr>
          </a:p>
        </p:txBody>
      </p:sp>
      <p:sp>
        <p:nvSpPr>
          <p:cNvPr id="5" name="Rectangle 4"/>
          <p:cNvSpPr>
            <a:spLocks noChangeArrowheads="1"/>
          </p:cNvSpPr>
          <p:nvPr/>
        </p:nvSpPr>
        <p:spPr bwMode="auto">
          <a:xfrm>
            <a:off x="836585" y="188913"/>
            <a:ext cx="76508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zh-TW" altLang="en-US" sz="4000" b="0" i="0" u="none" strike="noStrike" kern="1200" cap="none" spc="0" normalizeH="0" baseline="0" noProof="0" dirty="0">
                <a:ln>
                  <a:noFill/>
                </a:ln>
                <a:solidFill>
                  <a:srgbClr val="000000"/>
                </a:solidFill>
                <a:effectLst/>
                <a:uLnTx/>
                <a:uFillTx/>
                <a:latin typeface="Arial" pitchFamily="34" charset="0"/>
                <a:ea typeface="標楷體" pitchFamily="65" charset="-120"/>
                <a:cs typeface="+mn-cs"/>
              </a:rPr>
              <a:t>注意事項</a:t>
            </a:r>
          </a:p>
        </p:txBody>
      </p:sp>
      <p:sp>
        <p:nvSpPr>
          <p:cNvPr id="6"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67</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413695288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587375" y="1268760"/>
            <a:ext cx="8016875" cy="45037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nSpc>
                <a:spcPts val="4300"/>
              </a:lnSpc>
              <a:spcBef>
                <a:spcPts val="0"/>
              </a:spcBef>
              <a:buNone/>
            </a:pPr>
            <a:r>
              <a:rPr lang="zh-TW" altLang="en-US" sz="3600" b="0" dirty="0">
                <a:solidFill>
                  <a:srgbClr val="000000"/>
                </a:solidFill>
              </a:rPr>
              <a:t>貳、</a:t>
            </a:r>
            <a:r>
              <a:rPr lang="zh-TW" altLang="en-US" sz="3600" b="0" dirty="0" smtClean="0">
                <a:solidFill>
                  <a:srgbClr val="000000"/>
                </a:solidFill>
              </a:rPr>
              <a:t>本文</a:t>
            </a:r>
            <a:endParaRPr kumimoji="1" lang="en-US" altLang="zh-TW" sz="3600" b="0" i="0" u="none" strike="noStrike" kern="1200" cap="none" spc="0" normalizeH="0" baseline="0" noProof="0" dirty="0" smtClean="0">
              <a:ln>
                <a:noFill/>
              </a:ln>
              <a:solidFill>
                <a:srgbClr val="000000"/>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300"/>
              </a:lnSpc>
              <a:spcBef>
                <a:spcPts val="0"/>
              </a:spcBef>
              <a:spcAft>
                <a:spcPct val="0"/>
              </a:spcAft>
              <a:buClrTx/>
              <a:buSzTx/>
              <a:buFontTx/>
              <a:buNone/>
              <a:tabLst/>
              <a:defRPr/>
            </a:pPr>
            <a:r>
              <a:rPr kumimoji="1" lang="zh-TW" altLang="en-US" sz="3600" b="0" i="0" u="none" strike="noStrike" kern="1200" cap="none" spc="0" normalizeH="0" baseline="0" noProof="0" dirty="0" smtClean="0">
                <a:ln>
                  <a:noFill/>
                </a:ln>
                <a:solidFill>
                  <a:srgbClr val="000000"/>
                </a:solidFill>
                <a:effectLst/>
                <a:uLnTx/>
                <a:uFillTx/>
                <a:latin typeface="Arial" pitchFamily="34" charset="0"/>
                <a:ea typeface="標楷體" pitchFamily="65" charset="-120"/>
                <a:cs typeface="+mn-cs"/>
              </a:rPr>
              <a:t>三</a:t>
            </a:r>
            <a:r>
              <a:rPr kumimoji="1" lang="zh-TW" altLang="en-US" sz="3600" b="0" i="0" u="none" strike="noStrike" kern="1200" cap="none" spc="0" normalizeH="0" baseline="0" noProof="0" dirty="0">
                <a:ln>
                  <a:noFill/>
                </a:ln>
                <a:solidFill>
                  <a:srgbClr val="000000"/>
                </a:solidFill>
                <a:effectLst/>
                <a:uLnTx/>
                <a:uFillTx/>
                <a:latin typeface="Arial" pitchFamily="34" charset="0"/>
                <a:ea typeface="標楷體" pitchFamily="65" charset="-120"/>
                <a:cs typeface="+mn-cs"/>
              </a:rPr>
              <a:t>、執行</a:t>
            </a:r>
            <a:endParaRPr kumimoji="1" lang="en-US" altLang="zh-TW" sz="3600" b="0" i="0" u="none" strike="noStrike" kern="1200" cap="none" spc="0" normalizeH="0" baseline="0" noProof="0" dirty="0" smtClean="0">
              <a:ln>
                <a:noFill/>
              </a:ln>
              <a:solidFill>
                <a:srgbClr val="000000"/>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300"/>
              </a:lnSpc>
              <a:spcBef>
                <a:spcPts val="0"/>
              </a:spcBef>
              <a:spcAft>
                <a:spcPct val="0"/>
              </a:spcAft>
              <a:buClrTx/>
              <a:buSzTx/>
              <a:buFontTx/>
              <a:buNone/>
              <a:tabLst/>
              <a:defRPr/>
            </a:pPr>
            <a:r>
              <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二</a:t>
            </a:r>
            <a:r>
              <a:rPr kumimoji="1" lang="en-US" altLang="zh-TW"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各部隊是否全數納入且賦予任務</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a:t>
            </a:r>
            <a:endPar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300"/>
              </a:lnSpc>
              <a:spcBef>
                <a:spcPts val="0"/>
              </a:spcBef>
              <a:spcAft>
                <a:spcPct val="0"/>
              </a:spcAft>
              <a:buClrTx/>
              <a:buSzTx/>
              <a:buFontTx/>
              <a:buNone/>
              <a:tabLst/>
              <a:defRPr/>
            </a:pP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 </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     任務分派是否符合準則</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、編裝、</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單</a:t>
            </a:r>
            <a:endPar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300"/>
              </a:lnSpc>
              <a:spcBef>
                <a:spcPts val="0"/>
              </a:spcBef>
              <a:spcAft>
                <a:spcPct val="0"/>
              </a:spcAft>
              <a:buClrTx/>
              <a:buSzTx/>
              <a:buFontTx/>
              <a:buNone/>
              <a:tabLst/>
              <a:defRPr/>
            </a:pP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 </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     位特性？</a:t>
            </a:r>
            <a:endPar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300"/>
              </a:lnSpc>
              <a:spcBef>
                <a:spcPts val="0"/>
              </a:spcBef>
              <a:spcAft>
                <a:spcPct val="0"/>
              </a:spcAft>
              <a:buClrTx/>
              <a:buSzTx/>
              <a:buFontTx/>
              <a:buNone/>
              <a:tabLst/>
              <a:defRPr/>
            </a:pPr>
            <a:r>
              <a:rPr kumimoji="1" lang="en-US" altLang="zh-TW"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三</a:t>
            </a:r>
            <a:r>
              <a:rPr kumimoji="1" lang="en-US" altLang="zh-TW"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協調指示是否涵蓋注意事項及情</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蒐</a:t>
            </a:r>
            <a:endPar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300"/>
              </a:lnSpc>
              <a:spcBef>
                <a:spcPts val="0"/>
              </a:spcBef>
              <a:spcAft>
                <a:spcPct val="0"/>
              </a:spcAft>
              <a:buClrTx/>
              <a:buSzTx/>
              <a:buFontTx/>
              <a:buNone/>
              <a:tabLst/>
              <a:defRPr/>
            </a:pP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 </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     要項？</a:t>
            </a:r>
            <a:endPar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endParaRPr>
          </a:p>
          <a:p>
            <a:pPr lvl="0">
              <a:lnSpc>
                <a:spcPts val="4300"/>
              </a:lnSpc>
              <a:spcBef>
                <a:spcPts val="0"/>
              </a:spcBef>
              <a:buNone/>
            </a:pPr>
            <a:r>
              <a:rPr kumimoji="1" lang="en-US" altLang="zh-TW"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四</a:t>
            </a:r>
            <a:r>
              <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a:t>
            </a:r>
            <a:r>
              <a:rPr lang="zh-TW" altLang="en-US" sz="3600" b="0" dirty="0">
                <a:solidFill>
                  <a:srgbClr val="0000FF"/>
                </a:solidFill>
              </a:rPr>
              <a:t>計畫是否填註生效時間？</a:t>
            </a:r>
          </a:p>
        </p:txBody>
      </p:sp>
      <p:sp>
        <p:nvSpPr>
          <p:cNvPr id="4"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68</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
        <p:nvSpPr>
          <p:cNvPr id="5" name="Rectangle 4"/>
          <p:cNvSpPr>
            <a:spLocks noChangeArrowheads="1"/>
          </p:cNvSpPr>
          <p:nvPr/>
        </p:nvSpPr>
        <p:spPr bwMode="auto">
          <a:xfrm>
            <a:off x="836585" y="188913"/>
            <a:ext cx="76508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zh-TW" altLang="en-US" sz="4000" b="0" i="0" u="none" strike="noStrike" kern="1200" cap="none" spc="0" normalizeH="0" baseline="0" noProof="0" dirty="0">
                <a:ln>
                  <a:noFill/>
                </a:ln>
                <a:solidFill>
                  <a:srgbClr val="000000"/>
                </a:solidFill>
                <a:effectLst/>
                <a:uLnTx/>
                <a:uFillTx/>
                <a:latin typeface="Arial" pitchFamily="34" charset="0"/>
                <a:ea typeface="標楷體" pitchFamily="65" charset="-120"/>
                <a:cs typeface="+mn-cs"/>
              </a:rPr>
              <a:t>注意事項</a:t>
            </a:r>
          </a:p>
        </p:txBody>
      </p:sp>
    </p:spTree>
    <p:extLst>
      <p:ext uri="{BB962C8B-B14F-4D97-AF65-F5344CB8AC3E}">
        <p14:creationId xmlns:p14="http://schemas.microsoft.com/office/powerpoint/2010/main" val="204115697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587375" y="1268760"/>
            <a:ext cx="8016875" cy="45037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lvl="0">
              <a:lnSpc>
                <a:spcPts val="4300"/>
              </a:lnSpc>
              <a:spcBef>
                <a:spcPts val="0"/>
              </a:spcBef>
              <a:buNone/>
            </a:pPr>
            <a:r>
              <a:rPr lang="zh-TW" altLang="en-US" sz="3600" b="0" dirty="0">
                <a:solidFill>
                  <a:srgbClr val="000000"/>
                </a:solidFill>
              </a:rPr>
              <a:t>貳、</a:t>
            </a:r>
            <a:r>
              <a:rPr lang="zh-TW" altLang="en-US" sz="3600" b="0" dirty="0" smtClean="0">
                <a:solidFill>
                  <a:srgbClr val="000000"/>
                </a:solidFill>
              </a:rPr>
              <a:t>本文</a:t>
            </a:r>
            <a:endParaRPr kumimoji="1" lang="en-US" altLang="zh-TW" sz="3600" b="0" i="0" u="none" strike="noStrike" kern="1200" cap="none" spc="0" normalizeH="0" baseline="0" noProof="0" dirty="0" smtClean="0">
              <a:ln>
                <a:noFill/>
              </a:ln>
              <a:solidFill>
                <a:srgbClr val="000000"/>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300"/>
              </a:lnSpc>
              <a:spcBef>
                <a:spcPts val="0"/>
              </a:spcBef>
              <a:spcAft>
                <a:spcPct val="0"/>
              </a:spcAft>
              <a:buClrTx/>
              <a:buSzTx/>
              <a:buFontTx/>
              <a:buNone/>
              <a:tabLst/>
              <a:defRPr/>
            </a:pPr>
            <a:r>
              <a:rPr kumimoji="1" lang="zh-TW" altLang="en-US" sz="3600" b="0" i="0" u="none" strike="noStrike" kern="1200" cap="none" spc="0" normalizeH="0" baseline="0" noProof="0" dirty="0" smtClean="0">
                <a:ln>
                  <a:noFill/>
                </a:ln>
                <a:solidFill>
                  <a:srgbClr val="000000"/>
                </a:solidFill>
                <a:effectLst/>
                <a:uLnTx/>
                <a:uFillTx/>
                <a:latin typeface="Arial" pitchFamily="34" charset="0"/>
                <a:ea typeface="標楷體" pitchFamily="65" charset="-120"/>
                <a:cs typeface="+mn-cs"/>
              </a:rPr>
              <a:t>四</a:t>
            </a:r>
            <a:r>
              <a:rPr kumimoji="1" lang="zh-TW" altLang="en-US" sz="3600" b="0" i="0" u="none" strike="noStrike" kern="1200" cap="none" spc="0" normalizeH="0" baseline="0" noProof="0" dirty="0">
                <a:ln>
                  <a:noFill/>
                </a:ln>
                <a:solidFill>
                  <a:srgbClr val="000000"/>
                </a:solidFill>
                <a:effectLst/>
                <a:uLnTx/>
                <a:uFillTx/>
                <a:latin typeface="Arial" pitchFamily="34" charset="0"/>
                <a:ea typeface="標楷體" pitchFamily="65" charset="-120"/>
                <a:cs typeface="+mn-cs"/>
              </a:rPr>
              <a:t>、勤務支援與</a:t>
            </a:r>
            <a:r>
              <a:rPr kumimoji="1" lang="zh-TW" altLang="en-US" sz="3600" b="0" i="0" u="none" strike="noStrike" kern="1200" cap="none" spc="0" normalizeH="0" baseline="0" noProof="0" dirty="0" smtClean="0">
                <a:ln>
                  <a:noFill/>
                </a:ln>
                <a:solidFill>
                  <a:srgbClr val="000000"/>
                </a:solidFill>
                <a:effectLst/>
                <a:uLnTx/>
                <a:uFillTx/>
                <a:latin typeface="Arial" pitchFamily="34" charset="0"/>
                <a:ea typeface="標楷體" pitchFamily="65" charset="-120"/>
                <a:cs typeface="+mn-cs"/>
              </a:rPr>
              <a:t>政戰</a:t>
            </a:r>
            <a:endParaRPr kumimoji="1" lang="en-US" altLang="zh-TW" sz="3600" b="0" i="0" u="none" strike="noStrike" kern="1200" cap="none" spc="0" normalizeH="0" baseline="0" noProof="0" dirty="0" smtClean="0">
              <a:ln>
                <a:noFill/>
              </a:ln>
              <a:solidFill>
                <a:srgbClr val="000000"/>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300"/>
              </a:lnSpc>
              <a:spcBef>
                <a:spcPts val="0"/>
              </a:spcBef>
              <a:spcAft>
                <a:spcPct val="0"/>
              </a:spcAft>
              <a:buClrTx/>
              <a:buSzTx/>
              <a:buFontTx/>
              <a:buNone/>
              <a:tabLst/>
              <a:defRPr/>
            </a:pPr>
            <a:r>
              <a:rPr kumimoji="1" lang="en-US" altLang="zh-TW"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一</a:t>
            </a:r>
            <a:r>
              <a:rPr kumimoji="1" lang="en-US" altLang="zh-TW"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人事：上級支援命令、本部人事</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資</a:t>
            </a:r>
            <a:endPar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300"/>
              </a:lnSpc>
              <a:spcBef>
                <a:spcPts val="0"/>
              </a:spcBef>
              <a:spcAft>
                <a:spcPct val="0"/>
              </a:spcAft>
              <a:buClrTx/>
              <a:buSzTx/>
              <a:buFontTx/>
              <a:buNone/>
              <a:tabLst/>
              <a:defRPr/>
            </a:pP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 </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     料</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是否</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描述？</a:t>
            </a:r>
            <a:endPar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300"/>
              </a:lnSpc>
              <a:spcBef>
                <a:spcPts val="0"/>
              </a:spcBef>
              <a:spcAft>
                <a:spcPct val="0"/>
              </a:spcAft>
              <a:buClrTx/>
              <a:buSzTx/>
              <a:buFontTx/>
              <a:buNone/>
              <a:tabLst/>
              <a:defRPr/>
            </a:pPr>
            <a:r>
              <a:rPr kumimoji="1" lang="en-US" altLang="zh-TW"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二</a:t>
            </a:r>
            <a:r>
              <a:rPr kumimoji="1" lang="en-US" altLang="zh-TW"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後勤：上級及本部勤務設施是否</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描</a:t>
            </a:r>
            <a:endPar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300"/>
              </a:lnSpc>
              <a:spcBef>
                <a:spcPts val="0"/>
              </a:spcBef>
              <a:spcAft>
                <a:spcPct val="0"/>
              </a:spcAft>
              <a:buClrTx/>
              <a:buSzTx/>
              <a:buFontTx/>
              <a:buNone/>
              <a:tabLst/>
              <a:defRPr/>
            </a:pP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 </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     述？</a:t>
            </a:r>
            <a:endPar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300"/>
              </a:lnSpc>
              <a:spcBef>
                <a:spcPts val="0"/>
              </a:spcBef>
              <a:spcAft>
                <a:spcPct val="0"/>
              </a:spcAft>
              <a:buClrTx/>
              <a:buSzTx/>
              <a:buFontTx/>
              <a:buNone/>
              <a:tabLst/>
              <a:defRPr/>
            </a:pPr>
            <a:r>
              <a:rPr kumimoji="1" lang="en-US" altLang="zh-TW"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三</a:t>
            </a:r>
            <a:r>
              <a:rPr kumimoji="1" lang="en-US" altLang="zh-TW"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政戰：政戰指示、軍紀安全及</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政戰</a:t>
            </a:r>
            <a:endPar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endParaRPr>
          </a:p>
          <a:p>
            <a:pPr marL="0" marR="0" lvl="0" indent="0" algn="l" defTabSz="914400" rtl="0" eaLnBrk="0" fontAlgn="base" latinLnBrk="0" hangingPunct="0">
              <a:lnSpc>
                <a:spcPts val="4300"/>
              </a:lnSpc>
              <a:spcBef>
                <a:spcPts val="0"/>
              </a:spcBef>
              <a:spcAft>
                <a:spcPct val="0"/>
              </a:spcAft>
              <a:buClrTx/>
              <a:buSzTx/>
              <a:buFontTx/>
              <a:buNone/>
              <a:tabLst/>
              <a:defRPr/>
            </a:pP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 </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     措施</a:t>
            </a:r>
            <a:r>
              <a:rPr kumimoji="1" lang="zh-TW" altLang="en-US" sz="3600" b="0" i="0" u="none" strike="noStrike" kern="1200" cap="none" spc="0" normalizeH="0" baseline="0" noProof="0" dirty="0">
                <a:ln>
                  <a:noFill/>
                </a:ln>
                <a:solidFill>
                  <a:srgbClr val="0000FF"/>
                </a:solidFill>
                <a:effectLst/>
                <a:uLnTx/>
                <a:uFillTx/>
                <a:latin typeface="Arial" pitchFamily="34" charset="0"/>
                <a:ea typeface="標楷體" pitchFamily="65" charset="-120"/>
                <a:cs typeface="+mn-cs"/>
              </a:rPr>
              <a:t>是否</a:t>
            </a:r>
            <a:r>
              <a:rPr kumimoji="1" lang="zh-TW" altLang="en-US"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rPr>
              <a:t>描述？</a:t>
            </a:r>
            <a:endParaRPr kumimoji="1" lang="en-US" altLang="zh-TW" sz="3600" b="0" i="0" u="none" strike="noStrike" kern="1200" cap="none" spc="0" normalizeH="0" baseline="0" noProof="0" dirty="0" smtClean="0">
              <a:ln>
                <a:noFill/>
              </a:ln>
              <a:solidFill>
                <a:srgbClr val="0000FF"/>
              </a:solidFill>
              <a:effectLst/>
              <a:uLnTx/>
              <a:uFillTx/>
              <a:latin typeface="Arial" pitchFamily="34" charset="0"/>
              <a:ea typeface="標楷體" pitchFamily="65" charset="-120"/>
              <a:cs typeface="+mn-cs"/>
            </a:endParaRPr>
          </a:p>
        </p:txBody>
      </p:sp>
      <p:sp>
        <p:nvSpPr>
          <p:cNvPr id="4"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69</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
        <p:nvSpPr>
          <p:cNvPr id="5" name="Rectangle 4"/>
          <p:cNvSpPr>
            <a:spLocks noChangeArrowheads="1"/>
          </p:cNvSpPr>
          <p:nvPr/>
        </p:nvSpPr>
        <p:spPr bwMode="auto">
          <a:xfrm>
            <a:off x="836585" y="188913"/>
            <a:ext cx="76508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zh-TW" altLang="en-US" sz="4000" b="0" i="0" u="none" strike="noStrike" kern="1200" cap="none" spc="0" normalizeH="0" baseline="0" noProof="0" dirty="0">
                <a:ln>
                  <a:noFill/>
                </a:ln>
                <a:solidFill>
                  <a:srgbClr val="000000"/>
                </a:solidFill>
                <a:effectLst/>
                <a:uLnTx/>
                <a:uFillTx/>
                <a:latin typeface="Arial" pitchFamily="34" charset="0"/>
                <a:ea typeface="標楷體" pitchFamily="65" charset="-120"/>
                <a:cs typeface="+mn-cs"/>
              </a:rPr>
              <a:t>注意事項</a:t>
            </a:r>
          </a:p>
        </p:txBody>
      </p:sp>
    </p:spTree>
    <p:extLst>
      <p:ext uri="{BB962C8B-B14F-4D97-AF65-F5344CB8AC3E}">
        <p14:creationId xmlns:p14="http://schemas.microsoft.com/office/powerpoint/2010/main" val="215756811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566555" y="1223755"/>
            <a:ext cx="7920880" cy="522058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defRPr>
            </a:lvl2pPr>
            <a:lvl3pPr marL="1143000" indent="-228600" algn="l" rtl="0" eaLnBrk="0" fontAlgn="base" hangingPunct="0">
              <a:spcBef>
                <a:spcPct val="20000"/>
              </a:spcBef>
              <a:spcAft>
                <a:spcPct val="0"/>
              </a:spcAft>
              <a:buChar char="•"/>
              <a:defRPr kumimoji="1" sz="2400">
                <a:solidFill>
                  <a:schemeClr val="tx1"/>
                </a:solidFill>
                <a:latin typeface="+mn-lt"/>
                <a:ea typeface="+mn-ea"/>
              </a:defRPr>
            </a:lvl3pPr>
            <a:lvl4pPr marL="1600200" indent="-228600" algn="l" rtl="0" eaLnBrk="0" fontAlgn="base" hangingPunct="0">
              <a:spcBef>
                <a:spcPct val="20000"/>
              </a:spcBef>
              <a:spcAft>
                <a:spcPct val="0"/>
              </a:spcAft>
              <a:buChar char="–"/>
              <a:defRPr kumimoji="1" sz="2000">
                <a:solidFill>
                  <a:schemeClr val="tx1"/>
                </a:solidFill>
                <a:latin typeface="+mn-lt"/>
                <a:ea typeface="+mn-ea"/>
              </a:defRPr>
            </a:lvl4pPr>
            <a:lvl5pPr marL="2057400" indent="-228600" algn="l" rtl="0" eaLnBrk="0" fontAlgn="base" hangingPunct="0">
              <a:spcBef>
                <a:spcPct val="20000"/>
              </a:spcBef>
              <a:spcAft>
                <a:spcPct val="0"/>
              </a:spcAft>
              <a:buChar char="»"/>
              <a:defRPr kumimoji="1" sz="2000">
                <a:solidFill>
                  <a:schemeClr val="tx1"/>
                </a:solidFill>
                <a:latin typeface="+mn-lt"/>
                <a:ea typeface="+mn-ea"/>
              </a:defRPr>
            </a:lvl5pPr>
            <a:lvl6pPr marL="2514600" indent="-228600" algn="l" rtl="0" fontAlgn="base">
              <a:spcBef>
                <a:spcPct val="20000"/>
              </a:spcBef>
              <a:spcAft>
                <a:spcPct val="0"/>
              </a:spcAft>
              <a:buChar char="»"/>
              <a:defRPr kumimoji="1" sz="2000">
                <a:solidFill>
                  <a:schemeClr val="tx1"/>
                </a:solidFill>
                <a:latin typeface="+mn-lt"/>
                <a:ea typeface="+mn-ea"/>
              </a:defRPr>
            </a:lvl6pPr>
            <a:lvl7pPr marL="2971800" indent="-228600" algn="l" rtl="0" fontAlgn="base">
              <a:spcBef>
                <a:spcPct val="20000"/>
              </a:spcBef>
              <a:spcAft>
                <a:spcPct val="0"/>
              </a:spcAft>
              <a:buChar char="»"/>
              <a:defRPr kumimoji="1" sz="2000">
                <a:solidFill>
                  <a:schemeClr val="tx1"/>
                </a:solidFill>
                <a:latin typeface="+mn-lt"/>
                <a:ea typeface="+mn-ea"/>
              </a:defRPr>
            </a:lvl7pPr>
            <a:lvl8pPr marL="3429000" indent="-228600" algn="l" rtl="0" fontAlgn="base">
              <a:spcBef>
                <a:spcPct val="20000"/>
              </a:spcBef>
              <a:spcAft>
                <a:spcPct val="0"/>
              </a:spcAft>
              <a:buChar char="»"/>
              <a:defRPr kumimoji="1" sz="2000">
                <a:solidFill>
                  <a:schemeClr val="tx1"/>
                </a:solidFill>
                <a:latin typeface="+mn-lt"/>
                <a:ea typeface="+mn-ea"/>
              </a:defRPr>
            </a:lvl8pPr>
            <a:lvl9pPr marL="3886200" indent="-228600" algn="l" rtl="0" fontAlgn="base">
              <a:spcBef>
                <a:spcPct val="20000"/>
              </a:spcBef>
              <a:spcAft>
                <a:spcPct val="0"/>
              </a:spcAft>
              <a:buChar char="»"/>
              <a:defRPr kumimoji="1" sz="2000">
                <a:solidFill>
                  <a:schemeClr val="tx1"/>
                </a:solidFill>
                <a:latin typeface="+mn-lt"/>
                <a:ea typeface="+mn-ea"/>
              </a:defRPr>
            </a:lvl9pPr>
          </a:lstStyle>
          <a:p>
            <a:pPr marL="0" indent="0" algn="just" eaLnBrk="1">
              <a:lnSpc>
                <a:spcPts val="4300"/>
              </a:lnSpc>
              <a:spcBef>
                <a:spcPct val="0"/>
              </a:spcBef>
              <a:buNone/>
              <a:defRPr/>
            </a:pP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指揮</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程序與指參作業程序兩者之</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目的與思維邏輯相同</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，但</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在指揮官與參謀的分工上卻是重點不同</a:t>
            </a:r>
            <a:r>
              <a:rPr kumimoji="0" lang="zh-TW" altLang="en-US"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a:p>
            <a:pPr marL="0" indent="0" algn="just" eaLnBrk="1">
              <a:lnSpc>
                <a:spcPts val="4300"/>
              </a:lnSpc>
              <a:spcBef>
                <a:spcPct val="0"/>
              </a:spcBef>
              <a:buNone/>
              <a:defRPr/>
            </a:pP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指揮程序</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是以「</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指揮官</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為中心</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，遂行指揮的行動過程；而</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指參作業程序</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則是強調「</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指揮官與參謀</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a:t>
            </a:r>
            <a:r>
              <a:rPr kumimoji="0" lang="zh-TW" altLang="en-US" sz="3600" b="0" u="sng" kern="0" dirty="0">
                <a:solidFill>
                  <a:srgbClr val="0000FF"/>
                </a:solidFill>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共同參與及分工合作的作業程序</a:t>
            </a:r>
            <a:r>
              <a:rPr kumimoji="0" lang="zh-TW" altLang="en-US" sz="3600" b="0" kern="0" dirty="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rPr>
              <a:t>。因此在作業上，指揮程序與指參作業程序可有效的密切結合。</a:t>
            </a:r>
            <a:endParaRPr kumimoji="0" lang="en-US" altLang="zh-TW" sz="3600" b="0" kern="0" dirty="0" smtClean="0">
              <a:latin typeface="標楷體" panose="03000509000000000000" pitchFamily="65" charset="-120"/>
              <a:ea typeface="標楷體" panose="03000509000000000000" pitchFamily="65" charset="-120"/>
              <a:cs typeface="Times New Roman" panose="02020603050405020304" pitchFamily="18" charset="0"/>
              <a:sym typeface="Wingdings 3" pitchFamily="18" charset="2"/>
            </a:endParaRPr>
          </a:p>
        </p:txBody>
      </p:sp>
      <p:sp>
        <p:nvSpPr>
          <p:cNvPr id="5" name="Rectangle 4"/>
          <p:cNvSpPr>
            <a:spLocks noChangeArrowheads="1"/>
          </p:cNvSpPr>
          <p:nvPr/>
        </p:nvSpPr>
        <p:spPr bwMode="auto">
          <a:xfrm>
            <a:off x="881589" y="188913"/>
            <a:ext cx="7605845"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FontTx/>
              <a:buNone/>
            </a:pPr>
            <a:r>
              <a:rPr lang="zh-TW" altLang="en-US" sz="4000" b="0" dirty="0" smtClean="0">
                <a:latin typeface="Verdana" pitchFamily="34" charset="0"/>
              </a:rPr>
              <a:t>指揮</a:t>
            </a:r>
            <a:r>
              <a:rPr lang="zh-TW" altLang="en-US" sz="4000" b="0" dirty="0">
                <a:latin typeface="Verdana" pitchFamily="34" charset="0"/>
              </a:rPr>
              <a:t>程序與指參作業程序之關係</a:t>
            </a:r>
          </a:p>
        </p:txBody>
      </p:sp>
      <p:sp>
        <p:nvSpPr>
          <p:cNvPr id="7"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7</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12706699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3"/>
          <p:cNvSpPr>
            <a:spLocks noChangeArrowheads="1"/>
          </p:cNvSpPr>
          <p:nvPr/>
        </p:nvSpPr>
        <p:spPr bwMode="auto">
          <a:xfrm>
            <a:off x="587375" y="1268760"/>
            <a:ext cx="8016875" cy="45037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nSpc>
                <a:spcPts val="4300"/>
              </a:lnSpc>
              <a:spcBef>
                <a:spcPts val="0"/>
              </a:spcBef>
              <a:buNone/>
            </a:pPr>
            <a:r>
              <a:rPr lang="zh-TW" altLang="en-US" sz="3600" b="0" dirty="0"/>
              <a:t>貳、本文</a:t>
            </a:r>
            <a:endParaRPr lang="en-US" altLang="zh-TW" sz="3600" b="0" dirty="0"/>
          </a:p>
          <a:p>
            <a:pPr>
              <a:lnSpc>
                <a:spcPts val="4300"/>
              </a:lnSpc>
              <a:spcBef>
                <a:spcPts val="0"/>
              </a:spcBef>
              <a:buNone/>
            </a:pPr>
            <a:r>
              <a:rPr lang="zh-TW" altLang="en-US" sz="3600" b="0" dirty="0"/>
              <a:t>五、指揮與通信電子</a:t>
            </a:r>
            <a:endParaRPr lang="en-US" altLang="zh-TW" sz="3600" b="0" dirty="0"/>
          </a:p>
          <a:p>
            <a:pPr>
              <a:lnSpc>
                <a:spcPts val="4300"/>
              </a:lnSpc>
              <a:spcBef>
                <a:spcPts val="0"/>
              </a:spcBef>
              <a:buNone/>
            </a:pPr>
            <a:r>
              <a:rPr lang="en-US" altLang="zh-TW" sz="3600" b="0" dirty="0">
                <a:solidFill>
                  <a:srgbClr val="0000FF"/>
                </a:solidFill>
              </a:rPr>
              <a:t>(</a:t>
            </a:r>
            <a:r>
              <a:rPr lang="zh-TW" altLang="en-US" sz="3600" b="0" dirty="0">
                <a:solidFill>
                  <a:srgbClr val="0000FF"/>
                </a:solidFill>
              </a:rPr>
              <a:t>一</a:t>
            </a:r>
            <a:r>
              <a:rPr lang="en-US" altLang="zh-TW" sz="3600" b="0" dirty="0">
                <a:solidFill>
                  <a:srgbClr val="0000FF"/>
                </a:solidFill>
              </a:rPr>
              <a:t>)</a:t>
            </a:r>
            <a:r>
              <a:rPr lang="zh-TW" altLang="en-US" sz="3600" b="0" dirty="0">
                <a:solidFill>
                  <a:srgbClr val="0000FF"/>
                </a:solidFill>
              </a:rPr>
              <a:t>指揮：各級指揮所位置是否填註？</a:t>
            </a:r>
            <a:endParaRPr lang="en-US" altLang="zh-TW" sz="3600" b="0" dirty="0">
              <a:solidFill>
                <a:srgbClr val="0000FF"/>
              </a:solidFill>
            </a:endParaRPr>
          </a:p>
          <a:p>
            <a:pPr>
              <a:lnSpc>
                <a:spcPts val="4300"/>
              </a:lnSpc>
              <a:spcBef>
                <a:spcPts val="0"/>
              </a:spcBef>
              <a:buNone/>
            </a:pPr>
            <a:r>
              <a:rPr lang="en-US" altLang="zh-TW" sz="3600" b="0" dirty="0">
                <a:solidFill>
                  <a:srgbClr val="0000FF"/>
                </a:solidFill>
              </a:rPr>
              <a:t>(</a:t>
            </a:r>
            <a:r>
              <a:rPr lang="zh-TW" altLang="en-US" sz="3600" b="0" dirty="0">
                <a:solidFill>
                  <a:srgbClr val="0000FF"/>
                </a:solidFill>
              </a:rPr>
              <a:t>二</a:t>
            </a:r>
            <a:r>
              <a:rPr lang="en-US" altLang="zh-TW" sz="3600" b="0" dirty="0">
                <a:solidFill>
                  <a:srgbClr val="0000FF"/>
                </a:solidFill>
              </a:rPr>
              <a:t>)</a:t>
            </a:r>
            <a:r>
              <a:rPr lang="zh-TW" altLang="en-US" sz="3600" b="0" dirty="0">
                <a:solidFill>
                  <a:srgbClr val="0000FF"/>
                </a:solidFill>
              </a:rPr>
              <a:t>通信：連絡方式、通信作業程序、</a:t>
            </a:r>
            <a:endParaRPr lang="en-US" altLang="zh-TW" sz="3600" b="0" dirty="0">
              <a:solidFill>
                <a:srgbClr val="0000FF"/>
              </a:solidFill>
            </a:endParaRPr>
          </a:p>
          <a:p>
            <a:pPr>
              <a:lnSpc>
                <a:spcPts val="4300"/>
              </a:lnSpc>
              <a:spcBef>
                <a:spcPts val="0"/>
              </a:spcBef>
              <a:buNone/>
            </a:pPr>
            <a:r>
              <a:rPr lang="zh-TW" altLang="en-US" sz="3600" b="0" dirty="0">
                <a:solidFill>
                  <a:srgbClr val="0000FF"/>
                </a:solidFill>
              </a:rPr>
              <a:t>      通信軸線是否填註？</a:t>
            </a:r>
            <a:endParaRPr lang="en-US" altLang="zh-TW" sz="3600" b="0" dirty="0">
              <a:solidFill>
                <a:srgbClr val="0000FF"/>
              </a:solidFill>
            </a:endParaRPr>
          </a:p>
          <a:p>
            <a:pPr>
              <a:lnSpc>
                <a:spcPts val="4300"/>
              </a:lnSpc>
              <a:spcBef>
                <a:spcPts val="0"/>
              </a:spcBef>
              <a:buNone/>
            </a:pPr>
            <a:r>
              <a:rPr lang="en-US" altLang="zh-TW" sz="3600" b="0" dirty="0">
                <a:solidFill>
                  <a:srgbClr val="0000FF"/>
                </a:solidFill>
              </a:rPr>
              <a:t>(</a:t>
            </a:r>
            <a:r>
              <a:rPr lang="zh-TW" altLang="en-US" sz="3600" b="0" dirty="0">
                <a:solidFill>
                  <a:srgbClr val="0000FF"/>
                </a:solidFill>
              </a:rPr>
              <a:t>三</a:t>
            </a:r>
            <a:r>
              <a:rPr lang="en-US" altLang="zh-TW" sz="3600" b="0" dirty="0">
                <a:solidFill>
                  <a:srgbClr val="0000FF"/>
                </a:solidFill>
              </a:rPr>
              <a:t>)</a:t>
            </a:r>
            <a:r>
              <a:rPr lang="zh-TW" altLang="en-US" sz="3600" b="0" dirty="0">
                <a:solidFill>
                  <a:srgbClr val="0000FF"/>
                </a:solidFill>
              </a:rPr>
              <a:t>電子戰計畫與字號是否填註？</a:t>
            </a:r>
            <a:endParaRPr lang="en-US" altLang="zh-TW" sz="3600" b="0" dirty="0">
              <a:solidFill>
                <a:srgbClr val="0000FF"/>
              </a:solidFill>
            </a:endParaRPr>
          </a:p>
          <a:p>
            <a:pPr>
              <a:lnSpc>
                <a:spcPts val="4300"/>
              </a:lnSpc>
              <a:spcBef>
                <a:spcPts val="0"/>
              </a:spcBef>
              <a:buNone/>
            </a:pPr>
            <a:r>
              <a:rPr lang="zh-TW" altLang="en-US" sz="3600" b="0" dirty="0"/>
              <a:t>參、尾部</a:t>
            </a:r>
            <a:endParaRPr lang="en-US" altLang="zh-TW" sz="3600" b="0" dirty="0"/>
          </a:p>
          <a:p>
            <a:pPr>
              <a:lnSpc>
                <a:spcPts val="4300"/>
              </a:lnSpc>
              <a:spcBef>
                <a:spcPts val="0"/>
              </a:spcBef>
              <a:buNone/>
            </a:pPr>
            <a:r>
              <a:rPr lang="zh-TW" altLang="en-US" sz="3600" b="0" dirty="0"/>
              <a:t>附件、簽署、配佈、保密區分是否填註</a:t>
            </a:r>
            <a:endParaRPr lang="en-US" altLang="zh-TW" sz="3600" b="0" dirty="0"/>
          </a:p>
        </p:txBody>
      </p:sp>
      <p:sp>
        <p:nvSpPr>
          <p:cNvPr id="6148" name="Rectangle 2"/>
          <p:cNvSpPr>
            <a:spLocks noChangeArrowheads="1"/>
          </p:cNvSpPr>
          <p:nvPr/>
        </p:nvSpPr>
        <p:spPr bwMode="auto">
          <a:xfrm>
            <a:off x="457200" y="260350"/>
            <a:ext cx="8229600" cy="72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1"/>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zh-TW" altLang="en-US" sz="4000" b="0" i="0" u="none" strike="noStrike" kern="1200" cap="none" spc="0" normalizeH="0" baseline="0" noProof="0" dirty="0">
                <a:ln>
                  <a:noFill/>
                </a:ln>
                <a:solidFill>
                  <a:srgbClr val="FFFFFF"/>
                </a:solidFill>
                <a:effectLst/>
                <a:uLnTx/>
                <a:uFillTx/>
                <a:latin typeface="Arial" pitchFamily="34" charset="0"/>
                <a:ea typeface="標楷體" pitchFamily="65" charset="-120"/>
                <a:cs typeface="+mn-cs"/>
              </a:rPr>
              <a:t>命令五大格式</a:t>
            </a:r>
          </a:p>
        </p:txBody>
      </p:sp>
      <p:sp>
        <p:nvSpPr>
          <p:cNvPr id="4"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70</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
        <p:nvSpPr>
          <p:cNvPr id="5" name="Rectangle 4"/>
          <p:cNvSpPr>
            <a:spLocks noChangeArrowheads="1"/>
          </p:cNvSpPr>
          <p:nvPr/>
        </p:nvSpPr>
        <p:spPr bwMode="auto">
          <a:xfrm>
            <a:off x="836585" y="188913"/>
            <a:ext cx="76508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zh-TW" altLang="en-US" sz="4000" b="0" i="0" u="none" strike="noStrike" kern="1200" cap="none" spc="0" normalizeH="0" baseline="0" noProof="0" dirty="0">
                <a:ln>
                  <a:noFill/>
                </a:ln>
                <a:solidFill>
                  <a:srgbClr val="000000"/>
                </a:solidFill>
                <a:effectLst/>
                <a:uLnTx/>
                <a:uFillTx/>
                <a:latin typeface="Arial" pitchFamily="34" charset="0"/>
                <a:ea typeface="標楷體" pitchFamily="65" charset="-120"/>
                <a:cs typeface="+mn-cs"/>
              </a:rPr>
              <a:t>注意事項</a:t>
            </a:r>
          </a:p>
        </p:txBody>
      </p:sp>
    </p:spTree>
    <p:extLst>
      <p:ext uri="{BB962C8B-B14F-4D97-AF65-F5344CB8AC3E}">
        <p14:creationId xmlns:p14="http://schemas.microsoft.com/office/powerpoint/2010/main" val="357037110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2808529" y="3023955"/>
            <a:ext cx="3570208" cy="837152"/>
          </a:xfrm>
          <a:prstGeom prst="rect">
            <a:avLst/>
          </a:prstGeom>
        </p:spPr>
        <p:txBody>
          <a:bodyPr wrap="none">
            <a:spAutoFit/>
          </a:bodyPr>
          <a:lstStyle/>
          <a:p>
            <a:pPr marL="446088" marR="0" lvl="0" indent="-446088" algn="just" defTabSz="914400" rtl="0" eaLnBrk="1" fontAlgn="base" latinLnBrk="0" hangingPunct="1">
              <a:lnSpc>
                <a:spcPct val="110000"/>
              </a:lnSpc>
              <a:spcBef>
                <a:spcPct val="0"/>
              </a:spcBef>
              <a:spcAft>
                <a:spcPct val="0"/>
              </a:spcAft>
              <a:buClrTx/>
              <a:buSzTx/>
              <a:buFontTx/>
              <a:buNone/>
              <a:tabLst/>
              <a:defRPr/>
            </a:pPr>
            <a:r>
              <a:rPr kumimoji="0" lang="zh-TW" altLang="en-US" sz="4400" b="0" kern="0" dirty="0">
                <a:solidFill>
                  <a:srgbClr val="000000"/>
                </a:solidFill>
                <a:ea typeface="標楷體" panose="03000509000000000000" pitchFamily="65" charset="-120"/>
              </a:rPr>
              <a:t>五</a:t>
            </a:r>
            <a:r>
              <a:rPr kumimoji="0" lang="zh-TW" altLang="en-US" sz="4400" b="0" i="0" u="none" strike="noStrike" kern="0" cap="none" spc="0" normalizeH="0" baseline="0" noProof="0" dirty="0" smtClean="0">
                <a:ln>
                  <a:noFill/>
                </a:ln>
                <a:solidFill>
                  <a:srgbClr val="000000"/>
                </a:solidFill>
                <a:effectLst/>
                <a:uLnTx/>
                <a:uFillTx/>
                <a:latin typeface="標楷體" pitchFamily="65" charset="-120"/>
                <a:ea typeface="標楷體" panose="03000509000000000000" pitchFamily="65" charset="-120"/>
                <a:cs typeface="+mn-cs"/>
              </a:rPr>
              <a:t>、寫作練習</a:t>
            </a:r>
            <a:endParaRPr kumimoji="0" lang="zh-TW" altLang="en-US" sz="4400" b="0" i="0" u="none" strike="noStrike" kern="0" cap="none" spc="0" normalizeH="0" baseline="0" noProof="0" dirty="0">
              <a:ln>
                <a:noFill/>
              </a:ln>
              <a:solidFill>
                <a:srgbClr val="000000"/>
              </a:solidFill>
              <a:effectLst/>
              <a:uLnTx/>
              <a:uFillTx/>
              <a:latin typeface="標楷體" pitchFamily="65" charset="-120"/>
              <a:ea typeface="標楷體" panose="03000509000000000000" pitchFamily="65" charset="-120"/>
              <a:cs typeface="+mn-cs"/>
              <a:sym typeface="Wingdings 3" pitchFamily="18" charset="2"/>
            </a:endParaRPr>
          </a:p>
        </p:txBody>
      </p:sp>
    </p:spTree>
    <p:extLst>
      <p:ext uri="{BB962C8B-B14F-4D97-AF65-F5344CB8AC3E}">
        <p14:creationId xmlns:p14="http://schemas.microsoft.com/office/powerpoint/2010/main" val="341357743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808532" y="3023955"/>
            <a:ext cx="3570208" cy="837152"/>
          </a:xfrm>
          <a:prstGeom prst="rect">
            <a:avLst/>
          </a:prstGeom>
        </p:spPr>
        <p:txBody>
          <a:bodyPr wrap="none">
            <a:spAutoFit/>
          </a:bodyPr>
          <a:lstStyle/>
          <a:p>
            <a:pPr marL="446088" marR="0" lvl="0" indent="-446088" algn="just" defTabSz="914400" rtl="0" eaLnBrk="1" fontAlgn="base" latinLnBrk="0" hangingPunct="1">
              <a:lnSpc>
                <a:spcPct val="110000"/>
              </a:lnSpc>
              <a:spcBef>
                <a:spcPct val="0"/>
              </a:spcBef>
              <a:spcAft>
                <a:spcPct val="0"/>
              </a:spcAft>
              <a:buClrTx/>
              <a:buSzTx/>
              <a:buFontTx/>
              <a:buNone/>
              <a:tabLst/>
              <a:defRPr/>
            </a:pPr>
            <a:r>
              <a:rPr kumimoji="0" lang="zh-TW" altLang="en-US" sz="4400" b="0" i="0" u="none" strike="noStrike" kern="0" cap="none" spc="0" normalizeH="0" baseline="0" noProof="0" dirty="0" smtClean="0">
                <a:ln>
                  <a:noFill/>
                </a:ln>
                <a:solidFill>
                  <a:srgbClr val="000000"/>
                </a:solidFill>
                <a:effectLst/>
                <a:uLnTx/>
                <a:uFillTx/>
                <a:latin typeface="標楷體" pitchFamily="65" charset="-120"/>
                <a:ea typeface="標楷體" panose="03000509000000000000" pitchFamily="65" charset="-120"/>
                <a:cs typeface="+mn-cs"/>
              </a:rPr>
              <a:t>六、組合訓練</a:t>
            </a:r>
            <a:endParaRPr kumimoji="0" lang="zh-TW" altLang="en-US" sz="4400" b="0" i="0" u="none" strike="noStrike" kern="0" cap="none" spc="0" normalizeH="0" baseline="0" noProof="0" dirty="0">
              <a:ln>
                <a:noFill/>
              </a:ln>
              <a:solidFill>
                <a:srgbClr val="000000"/>
              </a:solidFill>
              <a:effectLst/>
              <a:uLnTx/>
              <a:uFillTx/>
              <a:latin typeface="標楷體" pitchFamily="65" charset="-120"/>
              <a:ea typeface="標楷體" panose="03000509000000000000" pitchFamily="65" charset="-120"/>
              <a:cs typeface="+mn-cs"/>
              <a:sym typeface="Wingdings 3" pitchFamily="18" charset="2"/>
            </a:endParaRPr>
          </a:p>
        </p:txBody>
      </p:sp>
    </p:spTree>
    <p:extLst>
      <p:ext uri="{BB962C8B-B14F-4D97-AF65-F5344CB8AC3E}">
        <p14:creationId xmlns:p14="http://schemas.microsoft.com/office/powerpoint/2010/main" val="9528649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p>
            <a:pPr>
              <a:defRPr/>
            </a:pPr>
            <a:fld id="{5B49887E-F265-42B7-BD4E-C86A0531C2FA}" type="slidenum">
              <a:rPr lang="en-US" altLang="zh-TW" smtClean="0"/>
              <a:pPr>
                <a:defRPr/>
              </a:pPr>
              <a:t>73</a:t>
            </a:fld>
            <a:endParaRPr lang="en-US" altLang="zh-TW"/>
          </a:p>
        </p:txBody>
      </p:sp>
      <p:sp>
        <p:nvSpPr>
          <p:cNvPr id="3" name="Rectangle 2"/>
          <p:cNvSpPr>
            <a:spLocks noChangeArrowheads="1"/>
          </p:cNvSpPr>
          <p:nvPr/>
        </p:nvSpPr>
        <p:spPr bwMode="auto">
          <a:xfrm>
            <a:off x="791580" y="278650"/>
            <a:ext cx="7470080" cy="1008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t"/>
          <a:lstStyle/>
          <a:p>
            <a:pPr marL="342900" indent="-342900" algn="ctr" eaLnBrk="0" fontAlgn="base">
              <a:lnSpc>
                <a:spcPct val="110000"/>
              </a:lnSpc>
              <a:spcBef>
                <a:spcPct val="0"/>
              </a:spcBef>
              <a:spcAft>
                <a:spcPct val="0"/>
              </a:spcAft>
              <a:buClr>
                <a:srgbClr val="FFFFFF"/>
              </a:buClr>
              <a:buSzPct val="70000"/>
              <a:buFont typeface="Wingdings" pitchFamily="2" charset="2"/>
              <a:buNone/>
            </a:pPr>
            <a:r>
              <a:rPr lang="zh-TW" altLang="en-US" b="0" kern="0" dirty="0" smtClean="0">
                <a:solidFill>
                  <a:schemeClr val="tx1"/>
                </a:solidFill>
                <a:ea typeface="標楷體" panose="03000509000000000000" pitchFamily="65" charset="-120"/>
              </a:rPr>
              <a:t>網路</a:t>
            </a:r>
            <a:r>
              <a:rPr lang="zh-TW" altLang="en-US" b="0" kern="0" dirty="0" smtClean="0">
                <a:solidFill>
                  <a:schemeClr val="tx1"/>
                </a:solidFill>
                <a:ea typeface="標楷體" panose="03000509000000000000" pitchFamily="65" charset="-120"/>
              </a:rPr>
              <a:t>競賽</a:t>
            </a:r>
            <a:r>
              <a:rPr lang="zh-TW" altLang="en-US" b="0" kern="0" dirty="0" smtClean="0">
                <a:solidFill>
                  <a:schemeClr val="tx1"/>
                </a:solidFill>
                <a:ea typeface="標楷體" panose="03000509000000000000" pitchFamily="65" charset="-120"/>
              </a:rPr>
              <a:t>軟體</a:t>
            </a:r>
            <a:r>
              <a:rPr lang="en-US" altLang="zh-TW" b="0" kern="0" dirty="0">
                <a:solidFill>
                  <a:schemeClr val="tx1"/>
                </a:solidFill>
                <a:ea typeface="標楷體" panose="03000509000000000000" pitchFamily="65" charset="-120"/>
              </a:rPr>
              <a:t>-</a:t>
            </a:r>
            <a:r>
              <a:rPr lang="zh-TW" altLang="en-US" b="0" kern="0" dirty="0" smtClean="0">
                <a:solidFill>
                  <a:schemeClr val="tx1"/>
                </a:solidFill>
                <a:ea typeface="標楷體" panose="03000509000000000000" pitchFamily="65" charset="-120"/>
              </a:rPr>
              <a:t>捷宇奪旗模組</a:t>
            </a:r>
            <a:endParaRPr lang="en-US" altLang="zh-TW" b="0" dirty="0" smtClean="0">
              <a:solidFill>
                <a:schemeClr val="tx1"/>
              </a:solidFill>
              <a:ea typeface="標楷體" pitchFamily="65" charset="-120"/>
            </a:endParaRPr>
          </a:p>
        </p:txBody>
      </p:sp>
      <p:grpSp>
        <p:nvGrpSpPr>
          <p:cNvPr id="4" name="群組 3"/>
          <p:cNvGrpSpPr/>
          <p:nvPr/>
        </p:nvGrpSpPr>
        <p:grpSpPr>
          <a:xfrm>
            <a:off x="296862" y="1286761"/>
            <a:ext cx="8595617" cy="4797533"/>
            <a:chOff x="1071716" y="1754563"/>
            <a:chExt cx="9870912" cy="5103437"/>
          </a:xfrm>
        </p:grpSpPr>
        <p:pic>
          <p:nvPicPr>
            <p:cNvPr id="5" name="圖片 4"/>
            <p:cNvPicPr>
              <a:picLocks noChangeAspect="1"/>
            </p:cNvPicPr>
            <p:nvPr/>
          </p:nvPicPr>
          <p:blipFill rotWithShape="1">
            <a:blip r:embed="rId3"/>
            <a:srcRect l="50107" t="323" r="135" b="8208"/>
            <a:stretch/>
          </p:blipFill>
          <p:spPr>
            <a:xfrm>
              <a:off x="1071716" y="1754563"/>
              <a:ext cx="9870912" cy="5103437"/>
            </a:xfrm>
            <a:prstGeom prst="rect">
              <a:avLst/>
            </a:prstGeom>
          </p:spPr>
        </p:pic>
        <p:sp>
          <p:nvSpPr>
            <p:cNvPr id="6" name="矩形 5"/>
            <p:cNvSpPr/>
            <p:nvPr/>
          </p:nvSpPr>
          <p:spPr>
            <a:xfrm>
              <a:off x="2259052" y="3728430"/>
              <a:ext cx="7342148" cy="116742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Tree>
    <p:extLst>
      <p:ext uri="{BB962C8B-B14F-4D97-AF65-F5344CB8AC3E}">
        <p14:creationId xmlns:p14="http://schemas.microsoft.com/office/powerpoint/2010/main" val="125488691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p>
            <a:pPr>
              <a:defRPr/>
            </a:pPr>
            <a:fld id="{5B49887E-F265-42B7-BD4E-C86A0531C2FA}" type="slidenum">
              <a:rPr lang="en-US" altLang="zh-TW" smtClean="0"/>
              <a:pPr>
                <a:defRPr/>
              </a:pPr>
              <a:t>74</a:t>
            </a:fld>
            <a:endParaRPr lang="en-US" altLang="zh-TW"/>
          </a:p>
        </p:txBody>
      </p:sp>
      <p:sp>
        <p:nvSpPr>
          <p:cNvPr id="3" name="文字方塊 2"/>
          <p:cNvSpPr txBox="1"/>
          <p:nvPr/>
        </p:nvSpPr>
        <p:spPr>
          <a:xfrm>
            <a:off x="1601670" y="143635"/>
            <a:ext cx="5760640" cy="830997"/>
          </a:xfrm>
          <a:prstGeom prst="rect">
            <a:avLst/>
          </a:prstGeom>
        </p:spPr>
        <p:txBody>
          <a:bodyPr wrap="square">
            <a:spAutoFit/>
          </a:bodyPr>
          <a:lstStyle>
            <a:defPPr>
              <a:defRPr lang="zh-TW"/>
            </a:defPPr>
            <a:lvl1pPr algn="dist" eaLnBrk="1" hangingPunct="1">
              <a:defRPr kumimoji="0" b="1">
                <a:solidFill>
                  <a:srgbClr val="FFFF00"/>
                </a:solidFill>
                <a:effectLst>
                  <a:outerShdw blurRad="38100" dist="38100" dir="2700000" algn="tl">
                    <a:srgbClr val="000000">
                      <a:alpha val="43137"/>
                    </a:srgbClr>
                  </a:outerShdw>
                </a:effectLst>
                <a:latin typeface="標楷體" pitchFamily="65" charset="-120"/>
              </a:defRPr>
            </a:lvl1pPr>
          </a:lstStyle>
          <a:p>
            <a:pPr algn="ctr"/>
            <a:r>
              <a:rPr lang="en-US" altLang="zh-TW" sz="4800" b="0" dirty="0">
                <a:solidFill>
                  <a:schemeClr val="tx1"/>
                </a:solidFill>
                <a:effectLst/>
                <a:ea typeface="標楷體" pitchFamily="65" charset="-120"/>
              </a:rPr>
              <a:t>Write up </a:t>
            </a:r>
            <a:r>
              <a:rPr lang="zh-TW" altLang="en-US" sz="4800" b="0" dirty="0" smtClean="0">
                <a:solidFill>
                  <a:schemeClr val="tx1"/>
                </a:solidFill>
                <a:effectLst/>
                <a:ea typeface="標楷體" pitchFamily="65" charset="-120"/>
              </a:rPr>
              <a:t>解題</a:t>
            </a:r>
            <a:r>
              <a:rPr lang="zh-TW" altLang="en-US" sz="4800" b="0" dirty="0">
                <a:solidFill>
                  <a:schemeClr val="tx1"/>
                </a:solidFill>
                <a:effectLst/>
                <a:ea typeface="標楷體" pitchFamily="65" charset="-120"/>
              </a:rPr>
              <a:t>範例</a:t>
            </a:r>
            <a:endParaRPr lang="zh-TW" altLang="en-US" sz="4800" b="0" dirty="0">
              <a:solidFill>
                <a:schemeClr val="tx1"/>
              </a:solidFill>
              <a:effectLst/>
              <a:ea typeface="標楷體" pitchFamily="65" charset="-120"/>
            </a:endParaRPr>
          </a:p>
        </p:txBody>
      </p:sp>
      <p:sp>
        <p:nvSpPr>
          <p:cNvPr id="4" name="Rectangle 2"/>
          <p:cNvSpPr>
            <a:spLocks noChangeArrowheads="1"/>
          </p:cNvSpPr>
          <p:nvPr/>
        </p:nvSpPr>
        <p:spPr bwMode="auto">
          <a:xfrm>
            <a:off x="971600" y="1375023"/>
            <a:ext cx="7200800" cy="20621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lvl="1" algn="just" hangingPunct="0"/>
            <a:r>
              <a:rPr lang="en-US" altLang="zh-TW" sz="3200" b="0" dirty="0">
                <a:solidFill>
                  <a:schemeClr val="tx1"/>
                </a:solidFill>
                <a:ea typeface="標楷體" pitchFamily="65" charset="-120"/>
              </a:rPr>
              <a:t>• </a:t>
            </a:r>
            <a:r>
              <a:rPr lang="zh-TW" altLang="en-US" sz="3200" b="0" dirty="0">
                <a:solidFill>
                  <a:schemeClr val="tx1"/>
                </a:solidFill>
                <a:ea typeface="標楷體" pitchFamily="65" charset="-120"/>
              </a:rPr>
              <a:t>題目名稱：</a:t>
            </a:r>
            <a:r>
              <a:rPr lang="en-US" altLang="zh-TW" sz="3200" b="0" dirty="0">
                <a:solidFill>
                  <a:schemeClr val="tx1"/>
                </a:solidFill>
                <a:ea typeface="標楷體" pitchFamily="65" charset="-120"/>
              </a:rPr>
              <a:t>welcome </a:t>
            </a:r>
          </a:p>
          <a:p>
            <a:pPr marL="0" lvl="1" algn="just" hangingPunct="0"/>
            <a:r>
              <a:rPr lang="en-US" altLang="zh-TW" sz="3200" b="0" dirty="0">
                <a:solidFill>
                  <a:schemeClr val="tx1"/>
                </a:solidFill>
                <a:ea typeface="標楷體" pitchFamily="65" charset="-120"/>
              </a:rPr>
              <a:t>• </a:t>
            </a:r>
            <a:r>
              <a:rPr lang="zh-TW" altLang="en-US" sz="3200" b="0" dirty="0">
                <a:solidFill>
                  <a:schemeClr val="tx1"/>
                </a:solidFill>
                <a:ea typeface="標楷體" pitchFamily="65" charset="-120"/>
              </a:rPr>
              <a:t>題目類型：</a:t>
            </a:r>
            <a:r>
              <a:rPr lang="en-US" altLang="zh-TW" sz="3200" b="0" dirty="0">
                <a:solidFill>
                  <a:schemeClr val="tx1"/>
                </a:solidFill>
                <a:ea typeface="標楷體" pitchFamily="65" charset="-120"/>
              </a:rPr>
              <a:t>Jeopardy</a:t>
            </a:r>
            <a:r>
              <a:rPr lang="zh-TW" altLang="en-US" sz="3200" b="0" dirty="0">
                <a:solidFill>
                  <a:schemeClr val="tx1"/>
                </a:solidFill>
                <a:ea typeface="標楷體" pitchFamily="65" charset="-120"/>
              </a:rPr>
              <a:t>型 </a:t>
            </a:r>
          </a:p>
          <a:p>
            <a:pPr marL="0" lvl="1" algn="just" hangingPunct="0"/>
            <a:r>
              <a:rPr lang="en-US" altLang="zh-TW" sz="3200" b="0" dirty="0">
                <a:solidFill>
                  <a:schemeClr val="tx1"/>
                </a:solidFill>
                <a:ea typeface="標楷體" pitchFamily="65" charset="-120"/>
              </a:rPr>
              <a:t>• </a:t>
            </a:r>
            <a:r>
              <a:rPr lang="zh-TW" altLang="en-US" sz="3200" b="0" dirty="0">
                <a:solidFill>
                  <a:schemeClr val="tx1"/>
                </a:solidFill>
                <a:ea typeface="標楷體" pitchFamily="65" charset="-120"/>
              </a:rPr>
              <a:t>題目類別：</a:t>
            </a:r>
            <a:r>
              <a:rPr lang="en-US" altLang="zh-TW" sz="3200" b="0" dirty="0">
                <a:solidFill>
                  <a:schemeClr val="tx1"/>
                </a:solidFill>
                <a:ea typeface="標楷體" pitchFamily="65" charset="-120"/>
              </a:rPr>
              <a:t>Reverse </a:t>
            </a:r>
          </a:p>
          <a:p>
            <a:pPr marL="0" lvl="1" algn="just" hangingPunct="0"/>
            <a:r>
              <a:rPr lang="en-US" altLang="zh-TW" sz="3200" b="0" dirty="0">
                <a:solidFill>
                  <a:schemeClr val="tx1"/>
                </a:solidFill>
                <a:ea typeface="標楷體" pitchFamily="65" charset="-120"/>
              </a:rPr>
              <a:t>• </a:t>
            </a:r>
            <a:r>
              <a:rPr lang="zh-TW" altLang="en-US" sz="3200" b="0" dirty="0">
                <a:solidFill>
                  <a:schemeClr val="tx1"/>
                </a:solidFill>
                <a:ea typeface="標楷體" pitchFamily="65" charset="-120"/>
              </a:rPr>
              <a:t>題目難度：簡單 </a:t>
            </a:r>
            <a:endParaRPr lang="en-US" altLang="zh-TW" sz="3200" b="0" dirty="0" smtClean="0">
              <a:solidFill>
                <a:schemeClr val="tx1"/>
              </a:solidFill>
              <a:latin typeface="標楷體" pitchFamily="65" charset="-120"/>
              <a:ea typeface="標楷體" pitchFamily="65" charset="-120"/>
            </a:endParaRPr>
          </a:p>
        </p:txBody>
      </p:sp>
    </p:spTree>
    <p:extLst>
      <p:ext uri="{BB962C8B-B14F-4D97-AF65-F5344CB8AC3E}">
        <p14:creationId xmlns:p14="http://schemas.microsoft.com/office/powerpoint/2010/main" val="96311641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p>
            <a:pPr>
              <a:defRPr/>
            </a:pPr>
            <a:fld id="{5B49887E-F265-42B7-BD4E-C86A0531C2FA}" type="slidenum">
              <a:rPr lang="en-US" altLang="zh-TW" smtClean="0"/>
              <a:pPr>
                <a:defRPr/>
              </a:pPr>
              <a:t>75</a:t>
            </a:fld>
            <a:endParaRPr lang="en-US" altLang="zh-TW"/>
          </a:p>
        </p:txBody>
      </p:sp>
      <p:sp>
        <p:nvSpPr>
          <p:cNvPr id="3" name="文字方塊 2"/>
          <p:cNvSpPr txBox="1"/>
          <p:nvPr/>
        </p:nvSpPr>
        <p:spPr>
          <a:xfrm>
            <a:off x="1601670" y="143635"/>
            <a:ext cx="5760640" cy="830997"/>
          </a:xfrm>
          <a:prstGeom prst="rect">
            <a:avLst/>
          </a:prstGeom>
        </p:spPr>
        <p:txBody>
          <a:bodyPr wrap="square">
            <a:spAutoFit/>
          </a:bodyPr>
          <a:lstStyle>
            <a:defPPr>
              <a:defRPr lang="zh-TW"/>
            </a:defPPr>
            <a:lvl1pPr algn="dist" eaLnBrk="1" hangingPunct="1">
              <a:defRPr kumimoji="0" b="1">
                <a:solidFill>
                  <a:srgbClr val="FFFF00"/>
                </a:solidFill>
                <a:effectLst>
                  <a:outerShdw blurRad="38100" dist="38100" dir="2700000" algn="tl">
                    <a:srgbClr val="000000">
                      <a:alpha val="43137"/>
                    </a:srgbClr>
                  </a:outerShdw>
                </a:effectLst>
                <a:latin typeface="標楷體" pitchFamily="65" charset="-120"/>
              </a:defRPr>
            </a:lvl1pPr>
          </a:lstStyle>
          <a:p>
            <a:pPr algn="ctr"/>
            <a:r>
              <a:rPr lang="en-US" altLang="zh-TW" sz="4800" b="0" dirty="0">
                <a:solidFill>
                  <a:schemeClr val="tx1"/>
                </a:solidFill>
                <a:effectLst/>
                <a:ea typeface="標楷體" pitchFamily="65" charset="-120"/>
              </a:rPr>
              <a:t>Write up </a:t>
            </a:r>
            <a:r>
              <a:rPr lang="zh-TW" altLang="en-US" sz="4800" b="0" dirty="0" smtClean="0">
                <a:solidFill>
                  <a:schemeClr val="tx1"/>
                </a:solidFill>
                <a:effectLst/>
                <a:ea typeface="標楷體" pitchFamily="65" charset="-120"/>
              </a:rPr>
              <a:t>解題</a:t>
            </a:r>
            <a:r>
              <a:rPr lang="zh-TW" altLang="en-US" sz="4800" b="0" dirty="0">
                <a:solidFill>
                  <a:schemeClr val="tx1"/>
                </a:solidFill>
                <a:effectLst/>
                <a:ea typeface="標楷體" pitchFamily="65" charset="-120"/>
              </a:rPr>
              <a:t>範例</a:t>
            </a:r>
            <a:endParaRPr lang="zh-TW" altLang="en-US" sz="4800" b="0" dirty="0">
              <a:solidFill>
                <a:schemeClr val="tx1"/>
              </a:solidFill>
              <a:effectLst/>
              <a:ea typeface="標楷體" pitchFamily="65" charset="-120"/>
            </a:endParaRPr>
          </a:p>
        </p:txBody>
      </p:sp>
      <p:sp>
        <p:nvSpPr>
          <p:cNvPr id="4" name="Rectangle 2"/>
          <p:cNvSpPr>
            <a:spLocks noChangeArrowheads="1"/>
          </p:cNvSpPr>
          <p:nvPr/>
        </p:nvSpPr>
        <p:spPr bwMode="auto">
          <a:xfrm>
            <a:off x="971600" y="1375023"/>
            <a:ext cx="7290810"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lvl="1" algn="just" hangingPunct="0"/>
            <a:r>
              <a:rPr lang="zh-TW" altLang="en-US" sz="3200" b="0" dirty="0">
                <a:solidFill>
                  <a:schemeClr val="tx1"/>
                </a:solidFill>
                <a:ea typeface="標楷體" pitchFamily="65" charset="-120"/>
              </a:rPr>
              <a:t>題目簡述 </a:t>
            </a:r>
          </a:p>
          <a:p>
            <a:pPr marL="0" lvl="1" algn="just" hangingPunct="0"/>
            <a:r>
              <a:rPr lang="zh-TW" altLang="en-US" sz="3200" b="0" dirty="0">
                <a:solidFill>
                  <a:schemeClr val="tx1"/>
                </a:solidFill>
                <a:ea typeface="標楷體" pitchFamily="65" charset="-120"/>
              </a:rPr>
              <a:t>題目為一個簡易的 </a:t>
            </a:r>
            <a:r>
              <a:rPr lang="en-US" altLang="zh-TW" sz="3200" b="0" dirty="0">
                <a:solidFill>
                  <a:schemeClr val="tx1"/>
                </a:solidFill>
                <a:ea typeface="標楷體" pitchFamily="65" charset="-120"/>
              </a:rPr>
              <a:t>ELF </a:t>
            </a:r>
            <a:r>
              <a:rPr lang="zh-TW" altLang="en-US" sz="3200" b="0" dirty="0">
                <a:solidFill>
                  <a:schemeClr val="tx1"/>
                </a:solidFill>
                <a:ea typeface="標楷體" pitchFamily="65" charset="-120"/>
              </a:rPr>
              <a:t>執行檔，執行後只會印出一段文字，題目</a:t>
            </a:r>
            <a:r>
              <a:rPr lang="zh-TW" altLang="en-US" sz="3200" b="0" dirty="0" smtClean="0">
                <a:solidFill>
                  <a:schemeClr val="tx1"/>
                </a:solidFill>
                <a:ea typeface="標楷體" pitchFamily="65" charset="-120"/>
              </a:rPr>
              <a:t>只有</a:t>
            </a:r>
            <a:r>
              <a:rPr lang="zh-TW" altLang="en-US" sz="3200" b="0" dirty="0">
                <a:solidFill>
                  <a:schemeClr val="tx1"/>
                </a:solidFill>
                <a:ea typeface="標楷體" pitchFamily="65" charset="-120"/>
              </a:rPr>
              <a:t>一個檔案，為一個 </a:t>
            </a:r>
            <a:r>
              <a:rPr lang="en-US" altLang="zh-TW" sz="3200" b="0" dirty="0">
                <a:solidFill>
                  <a:schemeClr val="tx1"/>
                </a:solidFill>
                <a:ea typeface="標楷體" pitchFamily="65" charset="-120"/>
              </a:rPr>
              <a:t>Linux x86-64 ELF </a:t>
            </a:r>
            <a:r>
              <a:rPr lang="zh-TW" altLang="en-US" sz="3200" b="0" dirty="0">
                <a:solidFill>
                  <a:schemeClr val="tx1"/>
                </a:solidFill>
                <a:ea typeface="標楷體" pitchFamily="65" charset="-120"/>
              </a:rPr>
              <a:t>執行檔。參賽者需進行</a:t>
            </a:r>
            <a:r>
              <a:rPr lang="zh-TW" altLang="en-US" sz="3200" b="0" dirty="0" smtClean="0">
                <a:solidFill>
                  <a:schemeClr val="tx1"/>
                </a:solidFill>
                <a:ea typeface="標楷體" pitchFamily="65" charset="-120"/>
              </a:rPr>
              <a:t>逆向</a:t>
            </a:r>
            <a:r>
              <a:rPr lang="zh-TW" altLang="en-US" sz="3200" b="0" dirty="0">
                <a:solidFill>
                  <a:schemeClr val="tx1"/>
                </a:solidFill>
                <a:ea typeface="標楷體" pitchFamily="65" charset="-120"/>
              </a:rPr>
              <a:t>工程，從程式中找出 </a:t>
            </a:r>
            <a:r>
              <a:rPr lang="en-US" altLang="zh-TW" sz="3200" b="0" dirty="0">
                <a:solidFill>
                  <a:schemeClr val="tx1"/>
                </a:solidFill>
                <a:ea typeface="標楷體" pitchFamily="65" charset="-120"/>
              </a:rPr>
              <a:t>flag </a:t>
            </a:r>
            <a:r>
              <a:rPr lang="zh-TW" altLang="en-US" sz="3200" b="0" dirty="0">
                <a:solidFill>
                  <a:schemeClr val="tx1"/>
                </a:solidFill>
                <a:ea typeface="標楷體" pitchFamily="65" charset="-120"/>
              </a:rPr>
              <a:t>內容。 </a:t>
            </a:r>
            <a:endParaRPr lang="en-US" altLang="zh-TW" sz="3200" b="0" dirty="0" smtClean="0">
              <a:solidFill>
                <a:schemeClr val="tx1"/>
              </a:solidFill>
              <a:latin typeface="標楷體" pitchFamily="65" charset="-120"/>
              <a:ea typeface="標楷體" pitchFamily="65" charset="-120"/>
            </a:endParaRPr>
          </a:p>
        </p:txBody>
      </p:sp>
    </p:spTree>
    <p:extLst>
      <p:ext uri="{BB962C8B-B14F-4D97-AF65-F5344CB8AC3E}">
        <p14:creationId xmlns:p14="http://schemas.microsoft.com/office/powerpoint/2010/main" val="190100162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p>
            <a:pPr>
              <a:defRPr/>
            </a:pPr>
            <a:fld id="{5B49887E-F265-42B7-BD4E-C86A0531C2FA}" type="slidenum">
              <a:rPr lang="en-US" altLang="zh-TW" smtClean="0"/>
              <a:pPr>
                <a:defRPr/>
              </a:pPr>
              <a:t>76</a:t>
            </a:fld>
            <a:endParaRPr lang="en-US" altLang="zh-TW"/>
          </a:p>
        </p:txBody>
      </p:sp>
      <p:sp>
        <p:nvSpPr>
          <p:cNvPr id="3" name="文字方塊 2"/>
          <p:cNvSpPr txBox="1"/>
          <p:nvPr/>
        </p:nvSpPr>
        <p:spPr>
          <a:xfrm>
            <a:off x="1601670" y="143635"/>
            <a:ext cx="5760640" cy="830997"/>
          </a:xfrm>
          <a:prstGeom prst="rect">
            <a:avLst/>
          </a:prstGeom>
        </p:spPr>
        <p:txBody>
          <a:bodyPr wrap="square">
            <a:spAutoFit/>
          </a:bodyPr>
          <a:lstStyle>
            <a:defPPr>
              <a:defRPr lang="zh-TW"/>
            </a:defPPr>
            <a:lvl1pPr algn="dist" eaLnBrk="1" hangingPunct="1">
              <a:defRPr kumimoji="0" b="1">
                <a:solidFill>
                  <a:srgbClr val="FFFF00"/>
                </a:solidFill>
                <a:effectLst>
                  <a:outerShdw blurRad="38100" dist="38100" dir="2700000" algn="tl">
                    <a:srgbClr val="000000">
                      <a:alpha val="43137"/>
                    </a:srgbClr>
                  </a:outerShdw>
                </a:effectLst>
                <a:latin typeface="標楷體" pitchFamily="65" charset="-120"/>
              </a:defRPr>
            </a:lvl1pPr>
          </a:lstStyle>
          <a:p>
            <a:pPr algn="ctr"/>
            <a:r>
              <a:rPr lang="en-US" altLang="zh-TW" sz="4800" b="0" dirty="0">
                <a:solidFill>
                  <a:schemeClr val="tx1"/>
                </a:solidFill>
                <a:effectLst/>
                <a:ea typeface="標楷體" pitchFamily="65" charset="-120"/>
              </a:rPr>
              <a:t>Write up </a:t>
            </a:r>
            <a:r>
              <a:rPr lang="zh-TW" altLang="en-US" sz="4800" b="0" dirty="0" smtClean="0">
                <a:solidFill>
                  <a:schemeClr val="tx1"/>
                </a:solidFill>
                <a:effectLst/>
                <a:ea typeface="標楷體" pitchFamily="65" charset="-120"/>
              </a:rPr>
              <a:t>解題</a:t>
            </a:r>
            <a:r>
              <a:rPr lang="zh-TW" altLang="en-US" sz="4800" b="0" dirty="0">
                <a:solidFill>
                  <a:schemeClr val="tx1"/>
                </a:solidFill>
                <a:effectLst/>
                <a:ea typeface="標楷體" pitchFamily="65" charset="-120"/>
              </a:rPr>
              <a:t>範例</a:t>
            </a:r>
            <a:endParaRPr lang="zh-TW" altLang="en-US" sz="4800" b="0" dirty="0">
              <a:solidFill>
                <a:schemeClr val="tx1"/>
              </a:solidFill>
              <a:effectLst/>
              <a:ea typeface="標楷體" pitchFamily="65" charset="-120"/>
            </a:endParaRPr>
          </a:p>
        </p:txBody>
      </p:sp>
      <p:sp>
        <p:nvSpPr>
          <p:cNvPr id="4" name="Rectangle 2"/>
          <p:cNvSpPr>
            <a:spLocks noChangeArrowheads="1"/>
          </p:cNvSpPr>
          <p:nvPr/>
        </p:nvSpPr>
        <p:spPr bwMode="auto">
          <a:xfrm>
            <a:off x="971600" y="1375023"/>
            <a:ext cx="7200800"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lvl="1" algn="just" hangingPunct="0"/>
            <a:r>
              <a:rPr lang="zh-TW" altLang="en-US" sz="3200" b="0" dirty="0">
                <a:solidFill>
                  <a:schemeClr val="tx1"/>
                </a:solidFill>
                <a:ea typeface="標楷體" pitchFamily="65" charset="-120"/>
              </a:rPr>
              <a:t>解題 </a:t>
            </a:r>
          </a:p>
          <a:p>
            <a:pPr marL="0" lvl="1" algn="just" hangingPunct="0"/>
            <a:r>
              <a:rPr lang="zh-TW" altLang="en-US" sz="3200" b="0" dirty="0">
                <a:solidFill>
                  <a:schemeClr val="tx1"/>
                </a:solidFill>
                <a:ea typeface="標楷體" pitchFamily="65" charset="-120"/>
              </a:rPr>
              <a:t>使用逆向工具如 </a:t>
            </a:r>
            <a:r>
              <a:rPr lang="en-US" altLang="zh-TW" sz="3200" b="0" dirty="0" err="1">
                <a:solidFill>
                  <a:schemeClr val="tx1"/>
                </a:solidFill>
                <a:ea typeface="標楷體" pitchFamily="65" charset="-120"/>
              </a:rPr>
              <a:t>Ghidra</a:t>
            </a:r>
            <a:r>
              <a:rPr lang="en-US" altLang="zh-TW" sz="3200" b="0" dirty="0">
                <a:solidFill>
                  <a:schemeClr val="tx1"/>
                </a:solidFill>
                <a:ea typeface="標楷體" pitchFamily="65" charset="-120"/>
              </a:rPr>
              <a:t> </a:t>
            </a:r>
            <a:r>
              <a:rPr lang="zh-TW" altLang="en-US" sz="3200" b="0" dirty="0">
                <a:solidFill>
                  <a:schemeClr val="tx1"/>
                </a:solidFill>
                <a:ea typeface="標楷體" pitchFamily="65" charset="-120"/>
              </a:rPr>
              <a:t>或 </a:t>
            </a:r>
            <a:r>
              <a:rPr lang="en-US" altLang="zh-TW" sz="3200" b="0" dirty="0">
                <a:solidFill>
                  <a:schemeClr val="tx1"/>
                </a:solidFill>
                <a:ea typeface="標楷體" pitchFamily="65" charset="-120"/>
              </a:rPr>
              <a:t>IDA pro </a:t>
            </a:r>
            <a:r>
              <a:rPr lang="zh-TW" altLang="en-US" sz="3200" b="0" dirty="0">
                <a:solidFill>
                  <a:schemeClr val="tx1"/>
                </a:solidFill>
                <a:ea typeface="標楷體" pitchFamily="65" charset="-120"/>
              </a:rPr>
              <a:t>，進行檔案靜態分析，可</a:t>
            </a:r>
            <a:r>
              <a:rPr lang="zh-TW" altLang="en-US" sz="3200" b="0" dirty="0" smtClean="0">
                <a:solidFill>
                  <a:schemeClr val="tx1"/>
                </a:solidFill>
                <a:ea typeface="標楷體" pitchFamily="65" charset="-120"/>
              </a:rPr>
              <a:t>初步看到</a:t>
            </a:r>
            <a:r>
              <a:rPr lang="zh-TW" altLang="en-US" sz="3200" b="0" dirty="0">
                <a:solidFill>
                  <a:schemeClr val="tx1"/>
                </a:solidFill>
                <a:ea typeface="標楷體" pitchFamily="65" charset="-120"/>
              </a:rPr>
              <a:t>程式中宣告了一個 </a:t>
            </a:r>
            <a:r>
              <a:rPr lang="en-US" altLang="zh-TW" sz="3200" b="0" dirty="0">
                <a:solidFill>
                  <a:schemeClr val="tx1"/>
                </a:solidFill>
                <a:ea typeface="標楷體" pitchFamily="65" charset="-120"/>
              </a:rPr>
              <a:t>char </a:t>
            </a:r>
            <a:r>
              <a:rPr lang="zh-TW" altLang="en-US" sz="3200" b="0" dirty="0">
                <a:solidFill>
                  <a:schemeClr val="tx1"/>
                </a:solidFill>
                <a:ea typeface="標楷體" pitchFamily="65" charset="-120"/>
              </a:rPr>
              <a:t>字元陣列，但卻未使用到此變數，</a:t>
            </a:r>
            <a:r>
              <a:rPr lang="zh-TW" altLang="en-US" sz="3200" b="0" dirty="0" smtClean="0">
                <a:solidFill>
                  <a:schemeClr val="tx1"/>
                </a:solidFill>
                <a:ea typeface="標楷體" pitchFamily="65" charset="-120"/>
              </a:rPr>
              <a:t>進一步</a:t>
            </a:r>
            <a:r>
              <a:rPr lang="zh-TW" altLang="en-US" sz="3200" b="0" dirty="0">
                <a:solidFill>
                  <a:schemeClr val="tx1"/>
                </a:solidFill>
                <a:ea typeface="標楷體" pitchFamily="65" charset="-120"/>
              </a:rPr>
              <a:t>分析可看到變數內容的值為 </a:t>
            </a:r>
            <a:r>
              <a:rPr lang="en-US" altLang="zh-TW" sz="3200" b="0" dirty="0">
                <a:solidFill>
                  <a:schemeClr val="tx1"/>
                </a:solidFill>
                <a:ea typeface="標楷體" pitchFamily="65" charset="-120"/>
              </a:rPr>
              <a:t>flag</a:t>
            </a:r>
            <a:endParaRPr lang="en-US" altLang="zh-TW" sz="3200" b="0" dirty="0" smtClean="0">
              <a:solidFill>
                <a:schemeClr val="tx1"/>
              </a:solidFill>
              <a:latin typeface="標楷體" pitchFamily="65" charset="-120"/>
              <a:ea typeface="標楷體" pitchFamily="65" charset="-120"/>
            </a:endParaRPr>
          </a:p>
        </p:txBody>
      </p:sp>
    </p:spTree>
    <p:extLst>
      <p:ext uri="{BB962C8B-B14F-4D97-AF65-F5344CB8AC3E}">
        <p14:creationId xmlns:p14="http://schemas.microsoft.com/office/powerpoint/2010/main" val="332121178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p:cNvSpPr>
            <a:spLocks noGrp="1"/>
          </p:cNvSpPr>
          <p:nvPr>
            <p:ph type="sldNum" sz="quarter" idx="10"/>
          </p:nvPr>
        </p:nvSpPr>
        <p:spPr/>
        <p:txBody>
          <a:bodyPr/>
          <a:lstStyle/>
          <a:p>
            <a:pPr>
              <a:defRPr/>
            </a:pPr>
            <a:fld id="{5B49887E-F265-42B7-BD4E-C86A0531C2FA}" type="slidenum">
              <a:rPr lang="en-US" altLang="zh-TW" smtClean="0"/>
              <a:pPr>
                <a:defRPr/>
              </a:pPr>
              <a:t>77</a:t>
            </a:fld>
            <a:endParaRPr lang="en-US" altLang="zh-TW"/>
          </a:p>
        </p:txBody>
      </p:sp>
      <p:sp>
        <p:nvSpPr>
          <p:cNvPr id="3" name="文字方塊 2"/>
          <p:cNvSpPr txBox="1"/>
          <p:nvPr/>
        </p:nvSpPr>
        <p:spPr>
          <a:xfrm>
            <a:off x="1601670" y="143635"/>
            <a:ext cx="5760640" cy="830997"/>
          </a:xfrm>
          <a:prstGeom prst="rect">
            <a:avLst/>
          </a:prstGeom>
        </p:spPr>
        <p:txBody>
          <a:bodyPr wrap="square">
            <a:spAutoFit/>
          </a:bodyPr>
          <a:lstStyle>
            <a:defPPr>
              <a:defRPr lang="zh-TW"/>
            </a:defPPr>
            <a:lvl1pPr algn="dist" eaLnBrk="1" hangingPunct="1">
              <a:defRPr kumimoji="0" b="1">
                <a:solidFill>
                  <a:srgbClr val="FFFF00"/>
                </a:solidFill>
                <a:effectLst>
                  <a:outerShdw blurRad="38100" dist="38100" dir="2700000" algn="tl">
                    <a:srgbClr val="000000">
                      <a:alpha val="43137"/>
                    </a:srgbClr>
                  </a:outerShdw>
                </a:effectLst>
                <a:latin typeface="標楷體" pitchFamily="65" charset="-120"/>
              </a:defRPr>
            </a:lvl1pPr>
          </a:lstStyle>
          <a:p>
            <a:pPr algn="ctr"/>
            <a:r>
              <a:rPr lang="en-US" altLang="zh-TW" sz="4800" b="0" dirty="0">
                <a:solidFill>
                  <a:schemeClr val="tx1"/>
                </a:solidFill>
                <a:effectLst/>
                <a:ea typeface="標楷體" pitchFamily="65" charset="-120"/>
              </a:rPr>
              <a:t>Write up </a:t>
            </a:r>
            <a:r>
              <a:rPr lang="zh-TW" altLang="en-US" sz="4800" b="0" dirty="0" smtClean="0">
                <a:solidFill>
                  <a:schemeClr val="tx1"/>
                </a:solidFill>
                <a:effectLst/>
                <a:ea typeface="標楷體" pitchFamily="65" charset="-120"/>
              </a:rPr>
              <a:t>解題</a:t>
            </a:r>
            <a:r>
              <a:rPr lang="zh-TW" altLang="en-US" sz="4800" b="0" dirty="0">
                <a:solidFill>
                  <a:schemeClr val="tx1"/>
                </a:solidFill>
                <a:effectLst/>
                <a:ea typeface="標楷體" pitchFamily="65" charset="-120"/>
              </a:rPr>
              <a:t>範例</a:t>
            </a:r>
            <a:endParaRPr lang="zh-TW" altLang="en-US" sz="4800" b="0" dirty="0">
              <a:solidFill>
                <a:schemeClr val="tx1"/>
              </a:solidFill>
              <a:effectLst/>
              <a:ea typeface="標楷體" pitchFamily="65" charset="-120"/>
            </a:endParaRPr>
          </a:p>
        </p:txBody>
      </p:sp>
      <p:pic>
        <p:nvPicPr>
          <p:cNvPr id="5" name="圖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595" y="1223755"/>
            <a:ext cx="7477552" cy="5493712"/>
          </a:xfrm>
          <a:prstGeom prst="rect">
            <a:avLst/>
          </a:prstGeom>
        </p:spPr>
      </p:pic>
    </p:spTree>
    <p:extLst>
      <p:ext uri="{BB962C8B-B14F-4D97-AF65-F5344CB8AC3E}">
        <p14:creationId xmlns:p14="http://schemas.microsoft.com/office/powerpoint/2010/main" val="31895793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1600" y="1223755"/>
            <a:ext cx="7245805" cy="53955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ectangle 4"/>
          <p:cNvSpPr>
            <a:spLocks noChangeArrowheads="1"/>
          </p:cNvSpPr>
          <p:nvPr/>
        </p:nvSpPr>
        <p:spPr bwMode="auto">
          <a:xfrm>
            <a:off x="656565" y="188913"/>
            <a:ext cx="7875875"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FontTx/>
              <a:buNone/>
            </a:pPr>
            <a:r>
              <a:rPr kumimoji="0" lang="zh-TW" altLang="en-US" sz="4000" b="0" kern="0" dirty="0" smtClean="0">
                <a:latin typeface="標楷體" panose="03000509000000000000" pitchFamily="65" charset="-120"/>
                <a:cs typeface="Times New Roman" panose="02020603050405020304" pitchFamily="18" charset="0"/>
                <a:sym typeface="Wingdings 3" pitchFamily="18" charset="2"/>
              </a:rPr>
              <a:t>指揮</a:t>
            </a:r>
            <a:r>
              <a:rPr kumimoji="0" lang="zh-TW" altLang="en-US" sz="4000" b="0" kern="0" dirty="0">
                <a:latin typeface="標楷體" panose="03000509000000000000" pitchFamily="65" charset="-120"/>
                <a:cs typeface="Times New Roman" panose="02020603050405020304" pitchFamily="18" charset="0"/>
                <a:sym typeface="Wingdings 3" pitchFamily="18" charset="2"/>
              </a:rPr>
              <a:t>程序與指參作業程序之關係圖</a:t>
            </a:r>
          </a:p>
        </p:txBody>
      </p:sp>
      <p:sp>
        <p:nvSpPr>
          <p:cNvPr id="7"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8</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329875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96625" y="1427946"/>
            <a:ext cx="6814365" cy="50613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tangle 4"/>
          <p:cNvSpPr>
            <a:spLocks noChangeArrowheads="1"/>
          </p:cNvSpPr>
          <p:nvPr/>
        </p:nvSpPr>
        <p:spPr bwMode="auto">
          <a:xfrm>
            <a:off x="656565" y="188913"/>
            <a:ext cx="7875875"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spcBef>
                <a:spcPct val="20000"/>
              </a:spcBef>
              <a:buChar char="•"/>
              <a:defRPr kumimoji="1" sz="3200">
                <a:solidFill>
                  <a:schemeClr val="tx1"/>
                </a:solidFill>
                <a:latin typeface="Arial" pitchFamily="34" charset="0"/>
                <a:ea typeface="標楷體" pitchFamily="65" charset="-120"/>
              </a:defRPr>
            </a:lvl1pPr>
            <a:lvl2pPr marL="742950" indent="-285750" eaLnBrk="0" hangingPunct="0">
              <a:spcBef>
                <a:spcPct val="20000"/>
              </a:spcBef>
              <a:buChar char="–"/>
              <a:defRPr kumimoji="1" sz="2800">
                <a:solidFill>
                  <a:schemeClr val="tx1"/>
                </a:solidFill>
                <a:latin typeface="Arial" pitchFamily="34" charset="0"/>
                <a:ea typeface="標楷體" pitchFamily="65" charset="-120"/>
              </a:defRPr>
            </a:lvl2pPr>
            <a:lvl3pPr marL="1143000" indent="-228600" eaLnBrk="0" hangingPunct="0">
              <a:spcBef>
                <a:spcPct val="20000"/>
              </a:spcBef>
              <a:buChar char="•"/>
              <a:defRPr kumimoji="1" sz="2400">
                <a:solidFill>
                  <a:schemeClr val="tx1"/>
                </a:solidFill>
                <a:latin typeface="Arial" pitchFamily="34" charset="0"/>
                <a:ea typeface="標楷體" pitchFamily="65" charset="-120"/>
              </a:defRPr>
            </a:lvl3pPr>
            <a:lvl4pPr marL="1600200" indent="-228600" eaLnBrk="0" hangingPunct="0">
              <a:spcBef>
                <a:spcPct val="20000"/>
              </a:spcBef>
              <a:buChar char="–"/>
              <a:defRPr kumimoji="1" sz="2000">
                <a:solidFill>
                  <a:schemeClr val="tx1"/>
                </a:solidFill>
                <a:latin typeface="Arial" pitchFamily="34" charset="0"/>
                <a:ea typeface="標楷體" pitchFamily="65" charset="-120"/>
              </a:defRPr>
            </a:lvl4pPr>
            <a:lvl5pPr marL="2057400" indent="-228600" eaLnBrk="0" hangingPunct="0">
              <a:spcBef>
                <a:spcPct val="20000"/>
              </a:spcBef>
              <a:buChar char="»"/>
              <a:defRPr kumimoji="1" sz="2000">
                <a:solidFill>
                  <a:schemeClr val="tx1"/>
                </a:solidFill>
                <a:latin typeface="Arial" pitchFamily="34" charset="0"/>
                <a:ea typeface="標楷體" pitchFamily="65" charset="-120"/>
              </a:defRPr>
            </a:lvl5pPr>
            <a:lvl6pPr marL="25146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6pPr>
            <a:lvl7pPr marL="29718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7pPr>
            <a:lvl8pPr marL="34290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8pPr>
            <a:lvl9pPr marL="3886200" indent="-228600" eaLnBrk="0" fontAlgn="base" hangingPunct="0">
              <a:spcBef>
                <a:spcPct val="20000"/>
              </a:spcBef>
              <a:spcAft>
                <a:spcPct val="0"/>
              </a:spcAft>
              <a:buChar char="»"/>
              <a:defRPr kumimoji="1" sz="2000">
                <a:solidFill>
                  <a:schemeClr val="tx1"/>
                </a:solidFill>
                <a:latin typeface="Arial" pitchFamily="34" charset="0"/>
                <a:ea typeface="標楷體" pitchFamily="65" charset="-120"/>
              </a:defRPr>
            </a:lvl9pPr>
          </a:lstStyle>
          <a:p>
            <a:pPr algn="ctr" eaLnBrk="1" hangingPunct="1">
              <a:spcBef>
                <a:spcPct val="0"/>
              </a:spcBef>
              <a:buFontTx/>
              <a:buNone/>
            </a:pPr>
            <a:r>
              <a:rPr kumimoji="0" lang="zh-TW" altLang="en-US" sz="4000" b="0" kern="0" dirty="0" smtClean="0">
                <a:latin typeface="標楷體" panose="03000509000000000000" pitchFamily="65" charset="-120"/>
                <a:cs typeface="Times New Roman" panose="02020603050405020304" pitchFamily="18" charset="0"/>
                <a:sym typeface="Wingdings 3" pitchFamily="18" charset="2"/>
              </a:rPr>
              <a:t>軍事</a:t>
            </a:r>
            <a:r>
              <a:rPr kumimoji="0" lang="zh-TW" altLang="en-US" sz="4000" b="0" kern="0" dirty="0">
                <a:latin typeface="標楷體" panose="03000509000000000000" pitchFamily="65" charset="-120"/>
                <a:cs typeface="Times New Roman" panose="02020603050405020304" pitchFamily="18" charset="0"/>
                <a:sym typeface="Wingdings 3" pitchFamily="18" charset="2"/>
              </a:rPr>
              <a:t>決心策定程序重要作為示意圖</a:t>
            </a:r>
          </a:p>
        </p:txBody>
      </p:sp>
      <p:sp>
        <p:nvSpPr>
          <p:cNvPr id="6" name="投影片編號版面配置區 3"/>
          <p:cNvSpPr>
            <a:spLocks noGrp="1"/>
          </p:cNvSpPr>
          <p:nvPr>
            <p:ph type="sldNum" sz="quarter" idx="10"/>
          </p:nvPr>
        </p:nvSpPr>
        <p:spPr>
          <a:xfrm>
            <a:off x="7013575" y="6600825"/>
            <a:ext cx="2133600" cy="215900"/>
          </a:xfrm>
          <a:noFill/>
        </p:spPr>
        <p:txBody>
          <a:bodyPr/>
          <a:lstStyle>
            <a:lvl1pPr>
              <a:spcBef>
                <a:spcPct val="20000"/>
              </a:spcBef>
              <a:buChar char="•"/>
              <a:defRPr kumimoji="1" sz="3200">
                <a:solidFill>
                  <a:schemeClr val="tx1"/>
                </a:solidFill>
                <a:latin typeface="Arial" panose="020B0604020202020204" pitchFamily="34" charset="0"/>
                <a:ea typeface="標楷體" panose="03000509000000000000" pitchFamily="65" charset="-120"/>
              </a:defRPr>
            </a:lvl1pPr>
            <a:lvl2pPr marL="742950" indent="-285750">
              <a:spcBef>
                <a:spcPct val="20000"/>
              </a:spcBef>
              <a:buChar char="–"/>
              <a:defRPr kumimoji="1" sz="2800">
                <a:solidFill>
                  <a:schemeClr val="tx1"/>
                </a:solidFill>
                <a:latin typeface="Arial" panose="020B0604020202020204" pitchFamily="34" charset="0"/>
                <a:ea typeface="標楷體" panose="03000509000000000000" pitchFamily="65" charset="-120"/>
              </a:defRPr>
            </a:lvl2pPr>
            <a:lvl3pPr marL="1143000" indent="-228600">
              <a:spcBef>
                <a:spcPct val="20000"/>
              </a:spcBef>
              <a:buChar char="•"/>
              <a:defRPr kumimoji="1" sz="2400">
                <a:solidFill>
                  <a:schemeClr val="tx1"/>
                </a:solidFill>
                <a:latin typeface="Arial" panose="020B0604020202020204" pitchFamily="34" charset="0"/>
                <a:ea typeface="標楷體" panose="03000509000000000000" pitchFamily="65" charset="-120"/>
              </a:defRPr>
            </a:lvl3pPr>
            <a:lvl4pPr marL="16002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4pPr>
            <a:lvl5pPr marL="2057400" indent="-228600">
              <a:spcBef>
                <a:spcPct val="20000"/>
              </a:spcBef>
              <a:buChar char="»"/>
              <a:defRPr kumimoji="1" sz="2000">
                <a:solidFill>
                  <a:schemeClr val="tx1"/>
                </a:solidFill>
                <a:latin typeface="Arial" panose="020B0604020202020204" pitchFamily="34" charset="0"/>
                <a:ea typeface="標楷體" panose="03000509000000000000" pitchFamily="65" charset="-120"/>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標楷體" panose="03000509000000000000" pitchFamily="65" charset="-12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895772-F1DB-4B76-A9E1-7FAFE34F4D97}" type="slidenum">
              <a:rPr kumimoji="1" lang="en-US" altLang="zh-TW" sz="1400" b="0" i="0" u="none" strike="noStrike" kern="1200" cap="none" spc="0" normalizeH="0" baseline="0" noProof="0" smtClean="0">
                <a:ln>
                  <a:noFill/>
                </a:ln>
                <a:solidFill>
                  <a:srgbClr val="0000FF"/>
                </a:solidFill>
                <a:effectLst/>
                <a:uLnTx/>
                <a:uFillTx/>
                <a:latin typeface="Times New Roman" panose="02020603050405020304" pitchFamily="18" charset="0"/>
                <a:ea typeface="標楷體" panose="03000509000000000000" pitchFamily="65" charset="-120"/>
                <a:cs typeface="+mn-cs"/>
              </a:rPr>
              <a:pPr marL="0" marR="0" lvl="0" indent="0" algn="r" defTabSz="914400" rtl="0" eaLnBrk="1" fontAlgn="base" latinLnBrk="0" hangingPunct="1">
                <a:lnSpc>
                  <a:spcPct val="100000"/>
                </a:lnSpc>
                <a:spcBef>
                  <a:spcPct val="0"/>
                </a:spcBef>
                <a:spcAft>
                  <a:spcPct val="0"/>
                </a:spcAft>
                <a:buClrTx/>
                <a:buSzTx/>
                <a:buFontTx/>
                <a:buNone/>
                <a:tabLst/>
                <a:defRPr/>
              </a:pPr>
              <a:t>9</a:t>
            </a:fld>
            <a:endParaRPr kumimoji="1" lang="en-US" altLang="zh-TW" sz="1400" b="0" i="0" u="none" strike="noStrike" kern="1200" cap="none" spc="0" normalizeH="0" baseline="0" noProof="0" dirty="0" smtClean="0">
              <a:ln>
                <a:noFill/>
              </a:ln>
              <a:solidFill>
                <a:srgbClr val="0000FF"/>
              </a:solidFill>
              <a:effectLst/>
              <a:uLnTx/>
              <a:uFillTx/>
              <a:latin typeface="Times New Roman" panose="02020603050405020304" pitchFamily="18" charset="0"/>
              <a:ea typeface="標楷體" panose="03000509000000000000" pitchFamily="65" charset="-120"/>
              <a:cs typeface="+mn-cs"/>
            </a:endParaRPr>
          </a:p>
        </p:txBody>
      </p:sp>
    </p:spTree>
    <p:extLst>
      <p:ext uri="{BB962C8B-B14F-4D97-AF65-F5344CB8AC3E}">
        <p14:creationId xmlns:p14="http://schemas.microsoft.com/office/powerpoint/2010/main" val="284840936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theme/theme1.xml><?xml version="1.0" encoding="utf-8"?>
<a:theme xmlns:a="http://schemas.openxmlformats.org/drawingml/2006/main" name="7_預設簡報設計">
  <a:themeElements>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預設簡報設計">
      <a:majorFont>
        <a:latin typeface="Arial"/>
        <a:ea typeface="標楷體"/>
        <a:cs typeface=""/>
      </a:majorFont>
      <a:minorFont>
        <a:latin typeface="Arial"/>
        <a:ea typeface="標楷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預設簡報設計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預設簡報設計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預設簡報設計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預設簡報設計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預設簡報設計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預設簡報設計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預設簡報設計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預設簡報設計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預設簡報設計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預設簡報設計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預設簡報設計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預設簡報設計">
  <a:themeElements>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預設簡報設計">
      <a:majorFont>
        <a:latin typeface="Arial"/>
        <a:ea typeface="標楷體"/>
        <a:cs typeface=""/>
      </a:majorFont>
      <a:minorFont>
        <a:latin typeface="Arial"/>
        <a:ea typeface="標楷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預設簡報設計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預設簡報設計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預設簡報設計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預設簡報設計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預設簡報設計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預設簡報設計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預設簡報設計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預設簡報設計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預設簡報設計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預設簡報設計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預設簡報設計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預設簡報設計">
  <a:themeElements>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預設簡報設計">
      <a:majorFont>
        <a:latin typeface="Arial"/>
        <a:ea typeface="標楷體"/>
        <a:cs typeface=""/>
      </a:majorFont>
      <a:minorFont>
        <a:latin typeface="Arial"/>
        <a:ea typeface="標楷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預設簡報設計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預設簡報設計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預設簡報設計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預設簡報設計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預設簡報設計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預設簡報設計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預設簡報設計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預設簡報設計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預設簡報設計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預設簡報設計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預設簡報設計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佈景主題">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佈景主題">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10.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11.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12.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13.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14.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15.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16.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17.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18.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19.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2.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20.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21.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22.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23.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24.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25.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26.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27.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28.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29.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3.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30.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31.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32.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33.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34.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35.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36.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37.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38.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39.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4.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40.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41.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42.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43.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44.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45.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46.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47.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48.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49.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5.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50.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51.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52.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53.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54.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55.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56.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57.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58.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59.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6.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60.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61.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62.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63.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64.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65.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66.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7.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8.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ppt/theme/themeOverride9.xml><?xml version="1.0" encoding="utf-8"?>
<a:themeOverride xmlns:a="http://schemas.openxmlformats.org/drawingml/2006/main">
  <a:clrScheme name="預設簡報設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docProps/app.xml><?xml version="1.0" encoding="utf-8"?>
<Properties xmlns="http://schemas.openxmlformats.org/officeDocument/2006/extended-properties" xmlns:vt="http://schemas.openxmlformats.org/officeDocument/2006/docPropsVTypes">
  <Template/>
  <TotalTime>123138</TotalTime>
  <Words>12428</Words>
  <Application>Microsoft Office PowerPoint</Application>
  <PresentationFormat>如螢幕大小 (4:3)</PresentationFormat>
  <Paragraphs>935</Paragraphs>
  <Slides>77</Slides>
  <Notes>77</Notes>
  <HiddenSlides>0</HiddenSlides>
  <MMClips>0</MMClips>
  <ScaleCrop>false</ScaleCrop>
  <HeadingPairs>
    <vt:vector size="6" baseType="variant">
      <vt:variant>
        <vt:lpstr>使用字型</vt:lpstr>
      </vt:variant>
      <vt:variant>
        <vt:i4>7</vt:i4>
      </vt:variant>
      <vt:variant>
        <vt:lpstr>佈景主題</vt:lpstr>
      </vt:variant>
      <vt:variant>
        <vt:i4>3</vt:i4>
      </vt:variant>
      <vt:variant>
        <vt:lpstr>投影片標題</vt:lpstr>
      </vt:variant>
      <vt:variant>
        <vt:i4>77</vt:i4>
      </vt:variant>
    </vt:vector>
  </HeadingPairs>
  <TitlesOfParts>
    <vt:vector size="87" baseType="lpstr">
      <vt:lpstr>新細明體</vt:lpstr>
      <vt:lpstr>標楷體</vt:lpstr>
      <vt:lpstr>Arial</vt:lpstr>
      <vt:lpstr>Times New Roman</vt:lpstr>
      <vt:lpstr>Verdana</vt:lpstr>
      <vt:lpstr>Wingdings</vt:lpstr>
      <vt:lpstr>Wingdings 3</vt:lpstr>
      <vt:lpstr>7_預設簡報設計</vt:lpstr>
      <vt:lpstr>1_預設簡報設計</vt:lpstr>
      <vt:lpstr>2_預設簡報設計</vt:lpstr>
      <vt:lpstr>組合訓練暨作戰計畫演練</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ARMY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投影片 1</dc:title>
  <dc:creator>Jarro</dc:creator>
  <cp:lastModifiedBy>李威錫</cp:lastModifiedBy>
  <cp:revision>4725</cp:revision>
  <cp:lastPrinted>2022-08-11T01:52:38Z</cp:lastPrinted>
  <dcterms:created xsi:type="dcterms:W3CDTF">2001-10-08T23:55:35Z</dcterms:created>
  <dcterms:modified xsi:type="dcterms:W3CDTF">2022-08-11T01:55:54Z</dcterms:modified>
</cp:coreProperties>
</file>

<file path=docProps/thumbnail.jpeg>
</file>